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6" r:id="rId3"/>
    <p:sldId id="257" r:id="rId4"/>
    <p:sldId id="260" r:id="rId5"/>
    <p:sldId id="261" r:id="rId6"/>
    <p:sldId id="259" r:id="rId7"/>
    <p:sldId id="262" r:id="rId8"/>
    <p:sldId id="263" r:id="rId9"/>
    <p:sldId id="264" r:id="rId10"/>
    <p:sldId id="265" r:id="rId11"/>
    <p:sldId id="266" r:id="rId12"/>
    <p:sldId id="267" r:id="rId13"/>
    <p:sldId id="268" r:id="rId14"/>
    <p:sldId id="270" r:id="rId15"/>
    <p:sldId id="271" r:id="rId16"/>
    <p:sldId id="272" r:id="rId17"/>
    <p:sldId id="273" r:id="rId18"/>
    <p:sldId id="274" r:id="rId19"/>
    <p:sldId id="279" r:id="rId20"/>
    <p:sldId id="281" r:id="rId21"/>
    <p:sldId id="282" r:id="rId22"/>
    <p:sldId id="280" r:id="rId23"/>
    <p:sldId id="283" r:id="rId24"/>
    <p:sldId id="284" r:id="rId25"/>
    <p:sldId id="275" r:id="rId26"/>
    <p:sldId id="285" r:id="rId27"/>
    <p:sldId id="286" r:id="rId28"/>
    <p:sldId id="287" r:id="rId29"/>
    <p:sldId id="277" r:id="rId30"/>
    <p:sldId id="278" r:id="rId3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1" d="100"/>
          <a:sy n="71" d="100"/>
        </p:scale>
        <p:origin x="484"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6/17/2019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6/17/2019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dirty="0"/>
              <a:t>6/17/2019</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6/17/2019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dirty="0"/>
              <a:pPr/>
              <a:t>6/17/2019</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6/17/2019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6/17/2019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6/17/2019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6/17/2019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6/17/2019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6/17/2019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6/17/2019</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hyperlink" Target="mailto:lane@wpea.or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apps.leg.wa.gov/WAC/default.aspx?cite=357-19-430" TargetMode="External"/><Relationship Id="rId2" Type="http://schemas.openxmlformats.org/officeDocument/2006/relationships/hyperlink" Target="https://apps.leg.wa.gov/WAC/default.aspx?cite=357-13-080" TargetMode="External"/><Relationship Id="rId1" Type="http://schemas.openxmlformats.org/officeDocument/2006/relationships/slideLayout" Target="../slideLayouts/slideLayout2.xml"/><Relationship Id="rId6" Type="http://schemas.openxmlformats.org/officeDocument/2006/relationships/hyperlink" Target="https://apps.leg.wa.gov/WAC/default.aspx?cite=357-37-080" TargetMode="External"/><Relationship Id="rId5" Type="http://schemas.openxmlformats.org/officeDocument/2006/relationships/hyperlink" Target="https://apps.leg.wa.gov/WAC/default.aspx?cite=357-46-145" TargetMode="External"/><Relationship Id="rId4" Type="http://schemas.openxmlformats.org/officeDocument/2006/relationships/hyperlink" Target="https://apps.leg.wa.gov/WAC/default.aspx?cite=357-19-450"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s://ofm.wa.gov/state-human-resources/compensation-job-classes/ClassifiedJobListing" TargetMode="External"/><Relationship Id="rId2" Type="http://schemas.openxmlformats.org/officeDocument/2006/relationships/hyperlink" Target="http://www.wpea.org/" TargetMode="External"/><Relationship Id="rId1" Type="http://schemas.openxmlformats.org/officeDocument/2006/relationships/slideLayout" Target="../slideLayouts/slideLayout2.xml"/><Relationship Id="rId4" Type="http://schemas.openxmlformats.org/officeDocument/2006/relationships/hyperlink" Target="https://ofm.wa.gov/state-human-resources/reviews-appeals/directors-reviews"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ofm.wa.gov/state-human-resources/reviews-appeals/directors-review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apps.leg.wa.gov/WAC/default.aspx?cite=357-49-01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Director’s Review</a:t>
            </a:r>
            <a:endParaRPr lang="en-US" dirty="0"/>
          </a:p>
        </p:txBody>
      </p:sp>
      <p:sp>
        <p:nvSpPr>
          <p:cNvPr id="3" name="Subtitle 2"/>
          <p:cNvSpPr>
            <a:spLocks noGrp="1"/>
          </p:cNvSpPr>
          <p:nvPr>
            <p:ph type="subTitle" idx="1"/>
          </p:nvPr>
        </p:nvSpPr>
        <p:spPr/>
        <p:txBody>
          <a:bodyPr>
            <a:normAutofit/>
          </a:bodyPr>
          <a:lstStyle/>
          <a:p>
            <a:r>
              <a:rPr lang="en-US" sz="2800" dirty="0" smtClean="0"/>
              <a:t>Filing &amp; Winning </a:t>
            </a:r>
          </a:p>
          <a:p>
            <a:r>
              <a:rPr lang="en-US" sz="2800" dirty="0" smtClean="0"/>
              <a:t>June 2019</a:t>
            </a:r>
            <a:endParaRPr lang="en-US" sz="2800" dirty="0"/>
          </a:p>
        </p:txBody>
      </p:sp>
    </p:spTree>
    <p:extLst>
      <p:ext uri="{BB962C8B-B14F-4D97-AF65-F5344CB8AC3E}">
        <p14:creationId xmlns:p14="http://schemas.microsoft.com/office/powerpoint/2010/main" val="11355228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1280160" y="2229603"/>
            <a:ext cx="6126480" cy="3895701"/>
          </a:xfrm>
        </p:spPr>
      </p:pic>
      <p:sp>
        <p:nvSpPr>
          <p:cNvPr id="4" name="Text Placeholder 3"/>
          <p:cNvSpPr>
            <a:spLocks noGrp="1"/>
          </p:cNvSpPr>
          <p:nvPr>
            <p:ph type="body" sz="half" idx="2"/>
          </p:nvPr>
        </p:nvSpPr>
        <p:spPr/>
        <p:txBody>
          <a:bodyPr/>
          <a:lstStyle/>
          <a:p>
            <a:r>
              <a:rPr lang="en-US" dirty="0" smtClean="0"/>
              <a:t>Choose “Position Allocation” </a:t>
            </a:r>
          </a:p>
          <a:p>
            <a:endParaRPr lang="en-US" dirty="0"/>
          </a:p>
          <a:p>
            <a:r>
              <a:rPr lang="en-US" dirty="0" smtClean="0"/>
              <a:t>Allocation and Re-class mean the same thing. </a:t>
            </a:r>
            <a:endParaRPr lang="en-US" dirty="0"/>
          </a:p>
        </p:txBody>
      </p:sp>
    </p:spTree>
    <p:extLst>
      <p:ext uri="{BB962C8B-B14F-4D97-AF65-F5344CB8AC3E}">
        <p14:creationId xmlns:p14="http://schemas.microsoft.com/office/powerpoint/2010/main" val="19791460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44588" y="1786692"/>
            <a:ext cx="3388722" cy="4981661"/>
          </a:xfrm>
        </p:spPr>
      </p:pic>
      <p:sp>
        <p:nvSpPr>
          <p:cNvPr id="4" name="Text Placeholder 3"/>
          <p:cNvSpPr>
            <a:spLocks noGrp="1"/>
          </p:cNvSpPr>
          <p:nvPr>
            <p:ph type="body" sz="half" idx="2"/>
          </p:nvPr>
        </p:nvSpPr>
        <p:spPr/>
        <p:txBody>
          <a:bodyPr/>
          <a:lstStyle/>
          <a:p>
            <a:r>
              <a:rPr lang="en-US" dirty="0" smtClean="0"/>
              <a:t>The only part you need to write prior to filing – the “short statement” </a:t>
            </a:r>
          </a:p>
          <a:p>
            <a:r>
              <a:rPr lang="en-US" dirty="0" smtClean="0"/>
              <a:t>2,000 character-count limit (includes spaces) </a:t>
            </a:r>
          </a:p>
          <a:p>
            <a:endParaRPr lang="en-US" dirty="0"/>
          </a:p>
          <a:p>
            <a:r>
              <a:rPr lang="en-US" dirty="0" smtClean="0"/>
              <a:t>Include PDF of your notification letter </a:t>
            </a:r>
            <a:endParaRPr lang="en-US" dirty="0"/>
          </a:p>
        </p:txBody>
      </p:sp>
    </p:spTree>
    <p:extLst>
      <p:ext uri="{BB962C8B-B14F-4D97-AF65-F5344CB8AC3E}">
        <p14:creationId xmlns:p14="http://schemas.microsoft.com/office/powerpoint/2010/main" val="34850618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short statement</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b="1" dirty="0" smtClean="0"/>
              <a:t>Remember that Reviewers do not have your technical knowledge. Avoid all jargon.</a:t>
            </a:r>
            <a:r>
              <a:rPr lang="en-US" b="1" u="sng" dirty="0" smtClean="0"/>
              <a:t> </a:t>
            </a:r>
          </a:p>
          <a:p>
            <a:pPr marL="0" indent="0">
              <a:buNone/>
            </a:pPr>
            <a:endParaRPr lang="en-US" b="1" u="sng" dirty="0" smtClean="0"/>
          </a:p>
          <a:p>
            <a:pPr marL="0" indent="0">
              <a:buNone/>
            </a:pPr>
            <a:r>
              <a:rPr lang="en-US" b="1" u="sng" dirty="0" smtClean="0"/>
              <a:t>Start with the Rationale (if available)</a:t>
            </a:r>
          </a:p>
          <a:p>
            <a:pPr marL="0" indent="0">
              <a:buNone/>
            </a:pPr>
            <a:r>
              <a:rPr lang="en-US" dirty="0" smtClean="0"/>
              <a:t>Each position determined at IT User or IT Worker-Paraprofessional has an “Exclusion Rationale” – a VERY short statement on why it wasn’t determined to be IT Worker-Professional. </a:t>
            </a:r>
            <a:endParaRPr lang="en-US" dirty="0"/>
          </a:p>
          <a:p>
            <a:pPr marL="0" indent="0">
              <a:buNone/>
            </a:pPr>
            <a:r>
              <a:rPr lang="en-US" dirty="0" smtClean="0"/>
              <a:t>A few positions determined IT Worker-Professional have a similar “Recommended Job Family Rationale” if the agency/college’s recommendation wasn’t followed. </a:t>
            </a:r>
          </a:p>
          <a:p>
            <a:pPr marL="0" indent="0">
              <a:buNone/>
            </a:pPr>
            <a:r>
              <a:rPr lang="en-US" dirty="0" smtClean="0"/>
              <a:t>If you’re appealing either of those two issues, ask HR or WPEA for the rationale listed in the final spreadsheets.  WPEA: Email Lane Hatfield (</a:t>
            </a:r>
            <a:r>
              <a:rPr lang="en-US" dirty="0" smtClean="0">
                <a:hlinkClick r:id="rId2"/>
              </a:rPr>
              <a:t>lane@wpea.org</a:t>
            </a:r>
            <a:r>
              <a:rPr lang="en-US" dirty="0" smtClean="0"/>
              <a:t>) or your Staff Rep. </a:t>
            </a:r>
          </a:p>
          <a:p>
            <a:pPr marL="0" indent="0">
              <a:buNone/>
            </a:pPr>
            <a:r>
              <a:rPr lang="en-US" b="1" dirty="0" smtClean="0"/>
              <a:t>This can help to know what you need to overcome! </a:t>
            </a:r>
            <a:endParaRPr lang="en-US" b="1" dirty="0"/>
          </a:p>
          <a:p>
            <a:pPr marL="0" indent="0">
              <a:buNone/>
            </a:pPr>
            <a:endParaRPr lang="en-US" dirty="0"/>
          </a:p>
        </p:txBody>
      </p:sp>
    </p:spTree>
    <p:extLst>
      <p:ext uri="{BB962C8B-B14F-4D97-AF65-F5344CB8AC3E}">
        <p14:creationId xmlns:p14="http://schemas.microsoft.com/office/powerpoint/2010/main" val="2231792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short statement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u="sng" dirty="0" smtClean="0"/>
              <a:t>Next: Know Where You Want to Be: </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a:p>
          <a:p>
            <a:pPr marL="0" indent="0">
              <a:buNone/>
            </a:pPr>
            <a:endParaRPr lang="en-US" dirty="0" smtClean="0"/>
          </a:p>
          <a:p>
            <a:pPr marL="0" indent="0">
              <a:buNone/>
            </a:pPr>
            <a:r>
              <a:rPr lang="en-US" b="1" u="sng" dirty="0" smtClean="0"/>
              <a:t>Then: Compare Your Placement to What You Want </a:t>
            </a:r>
            <a:endParaRPr lang="en-US" b="1" u="sng" dirty="0"/>
          </a:p>
          <a:p>
            <a:pPr marL="0" indent="0">
              <a:buNone/>
            </a:pPr>
            <a:endParaRPr lang="en-US" dirty="0" smtClean="0"/>
          </a:p>
          <a:p>
            <a:pPr marL="0" indent="0">
              <a:buNone/>
            </a:pPr>
            <a:r>
              <a:rPr lang="en-US" dirty="0" smtClean="0"/>
              <a:t>This is the most labor-intensive part! </a:t>
            </a:r>
          </a:p>
          <a:p>
            <a:pPr marL="0" indent="0">
              <a:buNone/>
            </a:pPr>
            <a:endParaRPr lang="en-US" dirty="0"/>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7474" y="2529520"/>
            <a:ext cx="5159248" cy="1719750"/>
          </a:xfrm>
          <a:prstGeom prst="rect">
            <a:avLst/>
          </a:prstGeom>
        </p:spPr>
      </p:pic>
    </p:spTree>
    <p:extLst>
      <p:ext uri="{BB962C8B-B14F-4D97-AF65-F5344CB8AC3E}">
        <p14:creationId xmlns:p14="http://schemas.microsoft.com/office/powerpoint/2010/main" val="41880984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Key terms For it user designees</a:t>
            </a:r>
            <a:endParaRPr lang="en-US" dirty="0"/>
          </a:p>
        </p:txBody>
      </p:sp>
      <p:sp>
        <p:nvSpPr>
          <p:cNvPr id="3" name="Text Placeholder 2"/>
          <p:cNvSpPr>
            <a:spLocks noGrp="1"/>
          </p:cNvSpPr>
          <p:nvPr>
            <p:ph type="body" idx="1"/>
          </p:nvPr>
        </p:nvSpPr>
        <p:spPr/>
        <p:txBody>
          <a:bodyPr/>
          <a:lstStyle/>
          <a:p>
            <a:r>
              <a:rPr lang="en-US" u="sng" dirty="0" smtClean="0"/>
              <a:t>USERS	</a:t>
            </a:r>
            <a:endParaRPr lang="en-US" u="sng" dirty="0"/>
          </a:p>
        </p:txBody>
      </p:sp>
      <p:sp>
        <p:nvSpPr>
          <p:cNvPr id="4" name="Content Placeholder 3"/>
          <p:cNvSpPr>
            <a:spLocks noGrp="1"/>
          </p:cNvSpPr>
          <p:nvPr>
            <p:ph sz="half" idx="2"/>
          </p:nvPr>
        </p:nvSpPr>
        <p:spPr/>
        <p:txBody>
          <a:bodyPr>
            <a:normAutofit lnSpcReduction="10000"/>
          </a:bodyPr>
          <a:lstStyle/>
          <a:p>
            <a:r>
              <a:rPr lang="en-US" dirty="0" smtClean="0"/>
              <a:t>Using IT systems &amp; services</a:t>
            </a:r>
          </a:p>
          <a:p>
            <a:pPr lvl="1"/>
            <a:r>
              <a:rPr lang="en-US" dirty="0" smtClean="0"/>
              <a:t>EX: daily use of spreadsheets or Internet</a:t>
            </a:r>
          </a:p>
          <a:p>
            <a:pPr lvl="1"/>
            <a:r>
              <a:rPr lang="en-US" dirty="0" smtClean="0"/>
              <a:t>EX: Extensive use of IT tools to develop products like websites, publications, databases, spreadsheets </a:t>
            </a:r>
          </a:p>
          <a:p>
            <a:r>
              <a:rPr lang="en-US" dirty="0" smtClean="0"/>
              <a:t>Focus of the Work / Outcome is NOT</a:t>
            </a:r>
          </a:p>
          <a:p>
            <a:pPr lvl="1"/>
            <a:r>
              <a:rPr lang="en-US" dirty="0" smtClean="0"/>
              <a:t>an IT system or service, </a:t>
            </a:r>
          </a:p>
          <a:p>
            <a:pPr lvl="1"/>
            <a:r>
              <a:rPr lang="en-US" dirty="0" smtClean="0"/>
              <a:t>Computer systems analysis or programming</a:t>
            </a:r>
          </a:p>
          <a:p>
            <a:r>
              <a:rPr lang="en-US" dirty="0" smtClean="0"/>
              <a:t>IT is a Tool to some other end</a:t>
            </a:r>
          </a:p>
          <a:p>
            <a:endParaRPr lang="en-US" dirty="0"/>
          </a:p>
        </p:txBody>
      </p:sp>
      <p:sp>
        <p:nvSpPr>
          <p:cNvPr id="5" name="Text Placeholder 4"/>
          <p:cNvSpPr>
            <a:spLocks noGrp="1"/>
          </p:cNvSpPr>
          <p:nvPr>
            <p:ph type="body" sz="quarter" idx="3"/>
          </p:nvPr>
        </p:nvSpPr>
        <p:spPr/>
        <p:txBody>
          <a:bodyPr/>
          <a:lstStyle/>
          <a:p>
            <a:r>
              <a:rPr lang="en-US" u="sng" dirty="0" smtClean="0"/>
              <a:t>WORKERS </a:t>
            </a:r>
            <a:endParaRPr lang="en-US" u="sng" dirty="0"/>
          </a:p>
        </p:txBody>
      </p:sp>
      <p:sp>
        <p:nvSpPr>
          <p:cNvPr id="6" name="Content Placeholder 5"/>
          <p:cNvSpPr>
            <a:spLocks noGrp="1"/>
          </p:cNvSpPr>
          <p:nvPr>
            <p:ph sz="quarter" idx="4"/>
          </p:nvPr>
        </p:nvSpPr>
        <p:spPr/>
        <p:txBody>
          <a:bodyPr>
            <a:normAutofit fontScale="92500" lnSpcReduction="20000"/>
          </a:bodyPr>
          <a:lstStyle/>
          <a:p>
            <a:r>
              <a:rPr lang="en-US" dirty="0" smtClean="0"/>
              <a:t>“Directly Involved” in </a:t>
            </a:r>
          </a:p>
          <a:p>
            <a:pPr lvl="1"/>
            <a:r>
              <a:rPr lang="en-US" dirty="0" smtClean="0"/>
              <a:t>Developing, </a:t>
            </a:r>
          </a:p>
          <a:p>
            <a:pPr lvl="1"/>
            <a:r>
              <a:rPr lang="en-US" dirty="0" smtClean="0"/>
              <a:t>Implementing, </a:t>
            </a:r>
          </a:p>
          <a:p>
            <a:pPr lvl="1"/>
            <a:r>
              <a:rPr lang="en-US" dirty="0" smtClean="0"/>
              <a:t>Maintaining </a:t>
            </a:r>
          </a:p>
          <a:p>
            <a:pPr lvl="1"/>
            <a:r>
              <a:rPr lang="en-US" dirty="0" smtClean="0"/>
              <a:t>Configuring,</a:t>
            </a:r>
          </a:p>
          <a:p>
            <a:pPr lvl="1"/>
            <a:r>
              <a:rPr lang="en-US" dirty="0" smtClean="0"/>
              <a:t>Delivering</a:t>
            </a:r>
          </a:p>
          <a:p>
            <a:pPr lvl="1"/>
            <a:r>
              <a:rPr lang="en-US" dirty="0" smtClean="0"/>
              <a:t>Supporting IT systems &amp; services </a:t>
            </a:r>
          </a:p>
          <a:p>
            <a:r>
              <a:rPr lang="en-US" dirty="0" smtClean="0"/>
              <a:t>Focus of Work/Outcome IS an IT system or service, systems analysis, programming</a:t>
            </a:r>
          </a:p>
          <a:p>
            <a:r>
              <a:rPr lang="en-US" dirty="0" smtClean="0"/>
              <a:t>IT is both a Tool AND the product/outcome</a:t>
            </a:r>
          </a:p>
        </p:txBody>
      </p:sp>
    </p:spTree>
    <p:extLst>
      <p:ext uri="{BB962C8B-B14F-4D97-AF65-F5344CB8AC3E}">
        <p14:creationId xmlns:p14="http://schemas.microsoft.com/office/powerpoint/2010/main" val="24728003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IT User </a:t>
            </a:r>
            <a:r>
              <a:rPr lang="en-US" dirty="0" smtClean="0">
                <a:sym typeface="Wingdings" panose="05000000000000000000" pitchFamily="2" charset="2"/>
              </a:rPr>
              <a:t> IT worker statement</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How to structure your Statement. This can be bullet points for space. </a:t>
            </a:r>
          </a:p>
          <a:p>
            <a:r>
              <a:rPr lang="en-US" dirty="0" smtClean="0"/>
              <a:t>“Was classed as [classification from letter] should be [IT Worker – Professional OR IT Support Technician 1 or 2 (the most common class for Worker Paraprofessionals)].” </a:t>
            </a:r>
          </a:p>
          <a:p>
            <a:r>
              <a:rPr lang="en-US" dirty="0" smtClean="0"/>
              <a:t>“</a:t>
            </a:r>
            <a:r>
              <a:rPr lang="en-US" dirty="0" err="1" smtClean="0"/>
              <a:t>Eval</a:t>
            </a:r>
            <a:r>
              <a:rPr lang="en-US" dirty="0" smtClean="0"/>
              <a:t> said [quote the Exclusion Rationale if it’s specific and you have the characters] but:” </a:t>
            </a:r>
          </a:p>
          <a:p>
            <a:r>
              <a:rPr lang="en-US" dirty="0" smtClean="0"/>
              <a:t>Then go through the list for IT Worker on previous slide – Developing, Implementing, etc. “I develop” or “I am directly involved in” and state the work / IT system. Repeat for each. </a:t>
            </a:r>
          </a:p>
          <a:p>
            <a:pPr lvl="1"/>
            <a:r>
              <a:rPr lang="en-US" dirty="0" smtClean="0"/>
              <a:t>Look through your latest PDP, if available, to help fill out this list. If you don’t have your PDP, get it from HR. If you aren’t regularly getting evaluated, start from the documents put together from this restructure (get from HR). </a:t>
            </a:r>
          </a:p>
          <a:p>
            <a:pPr lvl="1"/>
            <a:r>
              <a:rPr lang="en-US" dirty="0" smtClean="0"/>
              <a:t>Read the Job Family descriptions in the Evaluator’s Handbook (p 40 +). Avoid examples listed in those under IT User. Look for applicable examples under IT Worker. </a:t>
            </a:r>
          </a:p>
          <a:p>
            <a:pPr lvl="1"/>
            <a:r>
              <a:rPr lang="en-US" dirty="0" smtClean="0"/>
              <a:t>Add other activities that your PDP doesn’t include. You’ll need to document those later. </a:t>
            </a:r>
            <a:endParaRPr lang="en-US" dirty="0"/>
          </a:p>
        </p:txBody>
      </p:sp>
    </p:spTree>
    <p:extLst>
      <p:ext uri="{BB962C8B-B14F-4D97-AF65-F5344CB8AC3E}">
        <p14:creationId xmlns:p14="http://schemas.microsoft.com/office/powerpoint/2010/main" val="39866127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Key terms for </a:t>
            </a:r>
            <a:br>
              <a:rPr lang="en-US" dirty="0" smtClean="0"/>
            </a:br>
            <a:r>
              <a:rPr lang="en-US" dirty="0" err="1" smtClean="0"/>
              <a:t>paraproffessional</a:t>
            </a:r>
            <a:r>
              <a:rPr lang="en-US" dirty="0" smtClean="0"/>
              <a:t> designees</a:t>
            </a:r>
            <a:endParaRPr lang="en-US" dirty="0"/>
          </a:p>
        </p:txBody>
      </p:sp>
      <p:sp>
        <p:nvSpPr>
          <p:cNvPr id="6" name="Text Placeholder 5"/>
          <p:cNvSpPr>
            <a:spLocks noGrp="1"/>
          </p:cNvSpPr>
          <p:nvPr>
            <p:ph type="body" idx="1"/>
          </p:nvPr>
        </p:nvSpPr>
        <p:spPr/>
        <p:txBody>
          <a:bodyPr/>
          <a:lstStyle/>
          <a:p>
            <a:r>
              <a:rPr lang="en-US" u="sng" dirty="0" smtClean="0"/>
              <a:t>Paraprofessionals</a:t>
            </a:r>
            <a:r>
              <a:rPr lang="en-US" dirty="0" smtClean="0"/>
              <a:t>		</a:t>
            </a:r>
            <a:endParaRPr lang="en-US" dirty="0"/>
          </a:p>
        </p:txBody>
      </p:sp>
      <p:sp>
        <p:nvSpPr>
          <p:cNvPr id="7" name="Content Placeholder 6"/>
          <p:cNvSpPr>
            <a:spLocks noGrp="1"/>
          </p:cNvSpPr>
          <p:nvPr>
            <p:ph sz="half" idx="2"/>
          </p:nvPr>
        </p:nvSpPr>
        <p:spPr>
          <a:xfrm>
            <a:off x="1207008" y="2656565"/>
            <a:ext cx="4754880" cy="3860775"/>
          </a:xfrm>
        </p:spPr>
        <p:txBody>
          <a:bodyPr>
            <a:normAutofit fontScale="77500" lnSpcReduction="20000"/>
          </a:bodyPr>
          <a:lstStyle/>
          <a:p>
            <a:r>
              <a:rPr lang="en-US" dirty="0" smtClean="0"/>
              <a:t>Does some of the activities listed under IT Worker earlier, BUT in a “supportive role” supporting other IT Worker Professionals</a:t>
            </a:r>
          </a:p>
          <a:p>
            <a:pPr lvl="1"/>
            <a:r>
              <a:rPr lang="en-US" dirty="0" smtClean="0"/>
              <a:t>Support may be across multiple Job Families </a:t>
            </a:r>
          </a:p>
          <a:p>
            <a:r>
              <a:rPr lang="en-US" dirty="0" smtClean="0"/>
              <a:t>Performs “operational tasks” according to “prescribed procedures” AND “under the general supervision” of an IT Professional. </a:t>
            </a:r>
            <a:endParaRPr lang="en-US" dirty="0"/>
          </a:p>
          <a:p>
            <a:pPr lvl="1"/>
            <a:r>
              <a:rPr lang="en-US" dirty="0" smtClean="0"/>
              <a:t>So, less complexity and less decision-making authority</a:t>
            </a:r>
          </a:p>
          <a:p>
            <a:r>
              <a:rPr lang="en-US" dirty="0" smtClean="0"/>
              <a:t>Apply practical knowledge or IT systems &amp; operations. </a:t>
            </a:r>
          </a:p>
          <a:p>
            <a:r>
              <a:rPr lang="en-US" dirty="0" smtClean="0"/>
              <a:t>Lower levels of formal training, education and/or relevant experience than Professionals. </a:t>
            </a:r>
          </a:p>
          <a:p>
            <a:r>
              <a:rPr lang="en-US" dirty="0" smtClean="0"/>
              <a:t>Look at IT Support Tech Class descriptions for more terminology to avoid. </a:t>
            </a:r>
            <a:endParaRPr lang="en-US" dirty="0"/>
          </a:p>
        </p:txBody>
      </p:sp>
      <p:sp>
        <p:nvSpPr>
          <p:cNvPr id="8" name="Text Placeholder 7"/>
          <p:cNvSpPr>
            <a:spLocks noGrp="1"/>
          </p:cNvSpPr>
          <p:nvPr>
            <p:ph type="body" sz="quarter" idx="3"/>
          </p:nvPr>
        </p:nvSpPr>
        <p:spPr/>
        <p:txBody>
          <a:bodyPr/>
          <a:lstStyle/>
          <a:p>
            <a:r>
              <a:rPr lang="en-US" u="sng" dirty="0" smtClean="0"/>
              <a:t>Professionals </a:t>
            </a:r>
            <a:endParaRPr lang="en-US" u="sng" dirty="0"/>
          </a:p>
        </p:txBody>
      </p:sp>
      <p:sp>
        <p:nvSpPr>
          <p:cNvPr id="9" name="Content Placeholder 8"/>
          <p:cNvSpPr>
            <a:spLocks noGrp="1"/>
          </p:cNvSpPr>
          <p:nvPr>
            <p:ph sz="quarter" idx="4"/>
          </p:nvPr>
        </p:nvSpPr>
        <p:spPr/>
        <p:txBody>
          <a:bodyPr>
            <a:normAutofit fontScale="85000" lnSpcReduction="20000"/>
          </a:bodyPr>
          <a:lstStyle/>
          <a:p>
            <a:r>
              <a:rPr lang="en-US" dirty="0" smtClean="0"/>
              <a:t>Work of some of the activities listed under IT Worker. Level of work is </a:t>
            </a:r>
          </a:p>
          <a:p>
            <a:pPr lvl="1"/>
            <a:r>
              <a:rPr lang="en-US" dirty="0" smtClean="0"/>
              <a:t>“concerned with creative, technical, conceptual design”</a:t>
            </a:r>
          </a:p>
          <a:p>
            <a:pPr lvl="1"/>
            <a:r>
              <a:rPr lang="en-US" dirty="0" smtClean="0"/>
              <a:t>“application of theoretical AND practical aspects of” Job </a:t>
            </a:r>
            <a:r>
              <a:rPr lang="en-US" dirty="0"/>
              <a:t>F</a:t>
            </a:r>
            <a:r>
              <a:rPr lang="en-US" dirty="0" smtClean="0"/>
              <a:t>amily fields</a:t>
            </a:r>
          </a:p>
          <a:p>
            <a:pPr lvl="1"/>
            <a:r>
              <a:rPr lang="en-US" dirty="0" smtClean="0"/>
              <a:t>Direct involvement, not only supportive of others’ work </a:t>
            </a:r>
          </a:p>
          <a:p>
            <a:r>
              <a:rPr lang="en-US" dirty="0" smtClean="0"/>
              <a:t>Requires decision-making related to the subject matter, consistent exercise of discretion and judgment.</a:t>
            </a:r>
          </a:p>
          <a:p>
            <a:r>
              <a:rPr lang="en-US" dirty="0" smtClean="0"/>
              <a:t>For more terms related to levels of knowledge and formal training/education, look at Entry and Journey level terms. </a:t>
            </a:r>
          </a:p>
          <a:p>
            <a:endParaRPr lang="en-US" dirty="0" smtClean="0"/>
          </a:p>
          <a:p>
            <a:pPr marL="0" indent="0">
              <a:buNone/>
            </a:pPr>
            <a:endParaRPr lang="en-US" dirty="0"/>
          </a:p>
        </p:txBody>
      </p:sp>
    </p:spTree>
    <p:extLst>
      <p:ext uri="{BB962C8B-B14F-4D97-AF65-F5344CB8AC3E}">
        <p14:creationId xmlns:p14="http://schemas.microsoft.com/office/powerpoint/2010/main" val="14046730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dirty="0" smtClean="0"/>
              <a:t>IT Para </a:t>
            </a:r>
            <a:r>
              <a:rPr lang="en-US" dirty="0" smtClean="0">
                <a:sym typeface="Wingdings" panose="05000000000000000000" pitchFamily="2" charset="2"/>
              </a:rPr>
              <a:t> IT prof statement</a:t>
            </a:r>
            <a:endParaRPr lang="en-US" dirty="0"/>
          </a:p>
        </p:txBody>
      </p:sp>
      <p:sp>
        <p:nvSpPr>
          <p:cNvPr id="8" name="Content Placeholder 7"/>
          <p:cNvSpPr>
            <a:spLocks noGrp="1"/>
          </p:cNvSpPr>
          <p:nvPr>
            <p:ph idx="1"/>
          </p:nvPr>
        </p:nvSpPr>
        <p:spPr>
          <a:xfrm>
            <a:off x="1202919" y="2011680"/>
            <a:ext cx="9784080" cy="4442908"/>
          </a:xfrm>
        </p:spPr>
        <p:txBody>
          <a:bodyPr>
            <a:normAutofit fontScale="77500" lnSpcReduction="20000"/>
          </a:bodyPr>
          <a:lstStyle/>
          <a:p>
            <a:pPr marL="0" indent="0">
              <a:buNone/>
            </a:pPr>
            <a:r>
              <a:rPr lang="en-US" sz="2300" dirty="0"/>
              <a:t>How to structure your Statement. This can be bullet points for space</a:t>
            </a:r>
            <a:r>
              <a:rPr lang="en-US" dirty="0"/>
              <a:t>. </a:t>
            </a:r>
          </a:p>
          <a:p>
            <a:r>
              <a:rPr lang="en-US" dirty="0"/>
              <a:t>“Was classed as [classification from letter] should be [IT Worker – </a:t>
            </a:r>
            <a:r>
              <a:rPr lang="en-US" dirty="0" smtClean="0"/>
              <a:t>Professional].”</a:t>
            </a:r>
          </a:p>
          <a:p>
            <a:pPr lvl="1"/>
            <a:r>
              <a:rPr lang="en-US" dirty="0" smtClean="0"/>
              <a:t>Don’t need to specify proposed Family/Level. You’re appealing the “exclusion.”</a:t>
            </a:r>
          </a:p>
          <a:p>
            <a:r>
              <a:rPr lang="en-US" dirty="0" smtClean="0"/>
              <a:t>“Directly performing:” </a:t>
            </a:r>
          </a:p>
          <a:p>
            <a:pPr lvl="1"/>
            <a:r>
              <a:rPr lang="en-US" dirty="0"/>
              <a:t>L</a:t>
            </a:r>
            <a:r>
              <a:rPr lang="en-US" dirty="0" smtClean="0"/>
              <a:t>ist IT Worker activities that are not setting up/supporting the work of someone else </a:t>
            </a:r>
          </a:p>
          <a:p>
            <a:r>
              <a:rPr lang="en-US" dirty="0" smtClean="0"/>
              <a:t>“Performing decision-making within these projects or subjects:”</a:t>
            </a:r>
          </a:p>
          <a:p>
            <a:pPr lvl="1"/>
            <a:r>
              <a:rPr lang="en-US" dirty="0" smtClean="0"/>
              <a:t>List all IT Worker activities where you can take action without someone else’s ok. </a:t>
            </a:r>
          </a:p>
          <a:p>
            <a:r>
              <a:rPr lang="en-US" dirty="0" smtClean="0"/>
              <a:t>“Application of theoretical knowledge on:” </a:t>
            </a:r>
          </a:p>
          <a:p>
            <a:pPr lvl="1"/>
            <a:r>
              <a:rPr lang="en-US" dirty="0"/>
              <a:t>L</a:t>
            </a:r>
            <a:r>
              <a:rPr lang="en-US" dirty="0" smtClean="0"/>
              <a:t>ist all IT Worker activities where you are expected to find creative or new ways to do something rather than following a previously documented specific process or steps. </a:t>
            </a:r>
            <a:endParaRPr lang="en-US" dirty="0"/>
          </a:p>
          <a:p>
            <a:pPr marL="457200" lvl="2" indent="0">
              <a:buNone/>
            </a:pPr>
            <a:endParaRPr lang="en-US" dirty="0" smtClean="0"/>
          </a:p>
          <a:p>
            <a:r>
              <a:rPr lang="en-US" dirty="0"/>
              <a:t>Look through your latest PDP if available to help fill out this list. If you don’t have your PDP, get it from HR. If you aren’t regularly getting evaluated, start from the documents put together from this restructure (get from HR). </a:t>
            </a:r>
          </a:p>
          <a:p>
            <a:r>
              <a:rPr lang="en-US" dirty="0"/>
              <a:t>Add other activities that your PDP doesn’t include. You’ll need to document those later. </a:t>
            </a:r>
          </a:p>
          <a:p>
            <a:endParaRPr lang="en-US" dirty="0" smtClean="0"/>
          </a:p>
          <a:p>
            <a:endParaRPr lang="en-US" dirty="0" smtClean="0"/>
          </a:p>
          <a:p>
            <a:endParaRPr lang="en-US" dirty="0"/>
          </a:p>
        </p:txBody>
      </p:sp>
    </p:spTree>
    <p:extLst>
      <p:ext uri="{BB962C8B-B14F-4D97-AF65-F5344CB8AC3E}">
        <p14:creationId xmlns:p14="http://schemas.microsoft.com/office/powerpoint/2010/main" val="18174581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IT Professional – level appeal</a:t>
            </a:r>
            <a:endParaRPr lang="en-US" dirty="0"/>
          </a:p>
        </p:txBody>
      </p:sp>
      <p:sp>
        <p:nvSpPr>
          <p:cNvPr id="3" name="Content Placeholder 2"/>
          <p:cNvSpPr>
            <a:spLocks noGrp="1"/>
          </p:cNvSpPr>
          <p:nvPr>
            <p:ph idx="1"/>
          </p:nvPr>
        </p:nvSpPr>
        <p:spPr>
          <a:xfrm>
            <a:off x="1202919" y="2011679"/>
            <a:ext cx="9784080" cy="4577379"/>
          </a:xfrm>
        </p:spPr>
        <p:txBody>
          <a:bodyPr>
            <a:normAutofit fontScale="92500" lnSpcReduction="10000"/>
          </a:bodyPr>
          <a:lstStyle/>
          <a:p>
            <a:pPr marL="0" indent="0">
              <a:buNone/>
            </a:pPr>
            <a:r>
              <a:rPr lang="en-US" dirty="0" smtClean="0"/>
              <a:t>Evaluators used an online tool to quantify and weigh several factors to place IT Professionals into a level. We don’t have access to the tool itself, but we have the factors and the terminology evaluators depended on. </a:t>
            </a:r>
          </a:p>
          <a:p>
            <a:pPr marL="0" indent="0">
              <a:buNone/>
            </a:pPr>
            <a:r>
              <a:rPr lang="en-US" u="sng" dirty="0" smtClean="0"/>
              <a:t>The Factors Are:</a:t>
            </a:r>
          </a:p>
          <a:p>
            <a:r>
              <a:rPr lang="en-US" dirty="0" smtClean="0"/>
              <a:t>Technical Know-How</a:t>
            </a:r>
          </a:p>
          <a:p>
            <a:r>
              <a:rPr lang="en-US" dirty="0" smtClean="0"/>
              <a:t>Scope of Responsibilities</a:t>
            </a:r>
          </a:p>
          <a:p>
            <a:r>
              <a:rPr lang="en-US" dirty="0" smtClean="0"/>
              <a:t>Impact</a:t>
            </a:r>
          </a:p>
          <a:p>
            <a:pPr lvl="1"/>
            <a:r>
              <a:rPr lang="en-US" dirty="0" smtClean="0"/>
              <a:t>Organizational Size</a:t>
            </a:r>
          </a:p>
          <a:p>
            <a:pPr lvl="1"/>
            <a:r>
              <a:rPr lang="en-US" dirty="0" smtClean="0"/>
              <a:t>Scope</a:t>
            </a:r>
          </a:p>
          <a:p>
            <a:pPr lvl="1"/>
            <a:r>
              <a:rPr lang="en-US" dirty="0" smtClean="0"/>
              <a:t>Accountability</a:t>
            </a:r>
          </a:p>
          <a:p>
            <a:r>
              <a:rPr lang="en-US" dirty="0" smtClean="0"/>
              <a:t>Problem Solving </a:t>
            </a:r>
          </a:p>
          <a:p>
            <a:pPr marL="0" indent="0">
              <a:buNone/>
            </a:pPr>
            <a:r>
              <a:rPr lang="en-US" dirty="0" smtClean="0"/>
              <a:t>Much more detail on the terminology of the factors is in the Evaluator’s Handbook pages 17-29 (PDF on WPEA website).</a:t>
            </a:r>
          </a:p>
          <a:p>
            <a:endParaRPr lang="en-US" dirty="0"/>
          </a:p>
          <a:p>
            <a:pPr marL="0" indent="0">
              <a:buNone/>
            </a:pPr>
            <a:endParaRPr lang="en-US" dirty="0" smtClean="0"/>
          </a:p>
        </p:txBody>
      </p:sp>
    </p:spTree>
    <p:extLst>
      <p:ext uri="{BB962C8B-B14F-4D97-AF65-F5344CB8AC3E}">
        <p14:creationId xmlns:p14="http://schemas.microsoft.com/office/powerpoint/2010/main" val="22637445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ym typeface="Wingdings" panose="05000000000000000000" pitchFamily="2" charset="2"/>
              </a:rPr>
              <a:t>Technical know-how / knowledge</a:t>
            </a:r>
            <a:br>
              <a:rPr lang="en-US" dirty="0" smtClean="0">
                <a:sym typeface="Wingdings" panose="05000000000000000000" pitchFamily="2" charset="2"/>
              </a:rPr>
            </a:br>
            <a:r>
              <a:rPr lang="en-US" dirty="0"/>
              <a:t>Entry level </a:t>
            </a:r>
            <a:r>
              <a:rPr lang="en-US" dirty="0">
                <a:sym typeface="Wingdings" panose="05000000000000000000" pitchFamily="2" charset="2"/>
              </a:rPr>
              <a:t> journey level</a:t>
            </a:r>
            <a:r>
              <a:rPr lang="en-US" dirty="0" smtClean="0">
                <a:sym typeface="Wingdings" panose="05000000000000000000" pitchFamily="2" charset="2"/>
              </a:rPr>
              <a:t> </a:t>
            </a:r>
            <a:endParaRPr lang="en-US" dirty="0"/>
          </a:p>
        </p:txBody>
      </p:sp>
      <p:sp>
        <p:nvSpPr>
          <p:cNvPr id="5" name="Text Placeholder 4"/>
          <p:cNvSpPr>
            <a:spLocks noGrp="1"/>
          </p:cNvSpPr>
          <p:nvPr>
            <p:ph type="body" idx="1"/>
          </p:nvPr>
        </p:nvSpPr>
        <p:spPr/>
        <p:txBody>
          <a:bodyPr/>
          <a:lstStyle/>
          <a:p>
            <a:r>
              <a:rPr lang="en-US" u="sng" dirty="0" smtClean="0"/>
              <a:t>Entry</a:t>
            </a:r>
            <a:endParaRPr lang="en-US" u="sng" dirty="0"/>
          </a:p>
        </p:txBody>
      </p:sp>
      <p:sp>
        <p:nvSpPr>
          <p:cNvPr id="6" name="Content Placeholder 5"/>
          <p:cNvSpPr>
            <a:spLocks noGrp="1"/>
          </p:cNvSpPr>
          <p:nvPr>
            <p:ph sz="half" idx="2"/>
          </p:nvPr>
        </p:nvSpPr>
        <p:spPr/>
        <p:txBody>
          <a:bodyPr>
            <a:normAutofit fontScale="85000" lnSpcReduction="10000"/>
          </a:bodyPr>
          <a:lstStyle/>
          <a:p>
            <a:pPr marL="0" indent="0">
              <a:buNone/>
            </a:pPr>
            <a:r>
              <a:rPr lang="en-US" dirty="0" smtClean="0"/>
              <a:t>Technical Know-How:</a:t>
            </a:r>
          </a:p>
          <a:p>
            <a:pPr lvl="1"/>
            <a:r>
              <a:rPr lang="en-US" dirty="0" smtClean="0"/>
              <a:t>Baseline understanding of principles &amp; theory</a:t>
            </a:r>
          </a:p>
          <a:p>
            <a:pPr lvl="1"/>
            <a:r>
              <a:rPr lang="en-US" dirty="0" smtClean="0"/>
              <a:t>Developing depth of knowledge &amp; practical application</a:t>
            </a:r>
          </a:p>
          <a:p>
            <a:pPr lvl="1"/>
            <a:r>
              <a:rPr lang="en-US" dirty="0" smtClean="0"/>
              <a:t>Skilled in diagnosis, troubleshooting, maintenance. Selects most suitable available solutions/processes. </a:t>
            </a:r>
          </a:p>
          <a:p>
            <a:pPr lvl="1"/>
            <a:r>
              <a:rPr lang="en-US" dirty="0" smtClean="0"/>
              <a:t>Completes routine tasks with growth toward complexity </a:t>
            </a:r>
          </a:p>
          <a:p>
            <a:pPr lvl="1"/>
            <a:r>
              <a:rPr lang="en-US" dirty="0" smtClean="0"/>
              <a:t>May need some guidance on job duties</a:t>
            </a:r>
          </a:p>
          <a:p>
            <a:pPr lvl="1"/>
            <a:r>
              <a:rPr lang="en-US" dirty="0" smtClean="0"/>
              <a:t>Can recommend options for unusual situations</a:t>
            </a:r>
          </a:p>
          <a:p>
            <a:r>
              <a:rPr lang="en-US" dirty="0" smtClean="0"/>
              <a:t>NOTE: You may have more knowledge than your job class requires! </a:t>
            </a:r>
          </a:p>
          <a:p>
            <a:pPr lvl="1"/>
            <a:endParaRPr lang="en-US" dirty="0"/>
          </a:p>
        </p:txBody>
      </p:sp>
      <p:sp>
        <p:nvSpPr>
          <p:cNvPr id="7" name="Text Placeholder 6"/>
          <p:cNvSpPr>
            <a:spLocks noGrp="1"/>
          </p:cNvSpPr>
          <p:nvPr>
            <p:ph type="body" sz="quarter" idx="3"/>
          </p:nvPr>
        </p:nvSpPr>
        <p:spPr/>
        <p:txBody>
          <a:bodyPr/>
          <a:lstStyle/>
          <a:p>
            <a:r>
              <a:rPr lang="en-US" u="sng" dirty="0" smtClean="0"/>
              <a:t>Journey</a:t>
            </a:r>
            <a:endParaRPr lang="en-US" u="sng" dirty="0"/>
          </a:p>
        </p:txBody>
      </p:sp>
      <p:sp>
        <p:nvSpPr>
          <p:cNvPr id="8" name="Content Placeholder 7"/>
          <p:cNvSpPr>
            <a:spLocks noGrp="1"/>
          </p:cNvSpPr>
          <p:nvPr>
            <p:ph sz="quarter" idx="4"/>
          </p:nvPr>
        </p:nvSpPr>
        <p:spPr>
          <a:xfrm>
            <a:off x="6231230" y="2656564"/>
            <a:ext cx="4754880" cy="3815954"/>
          </a:xfrm>
        </p:spPr>
        <p:txBody>
          <a:bodyPr>
            <a:normAutofit fontScale="85000" lnSpcReduction="10000"/>
          </a:bodyPr>
          <a:lstStyle/>
          <a:p>
            <a:r>
              <a:rPr lang="en-US" dirty="0" smtClean="0"/>
              <a:t>Technical Know-How:</a:t>
            </a:r>
          </a:p>
          <a:p>
            <a:pPr lvl="1"/>
            <a:r>
              <a:rPr lang="en-US" dirty="0" smtClean="0"/>
              <a:t>Professional, working knowledge of principles, concepts &amp; methodology in assigned areas</a:t>
            </a:r>
          </a:p>
          <a:p>
            <a:pPr lvl="1"/>
            <a:r>
              <a:rPr lang="en-US" dirty="0" smtClean="0"/>
              <a:t>Work on majority of assignments independently. Help from senior staff may be required from time to time.  </a:t>
            </a:r>
          </a:p>
          <a:p>
            <a:pPr lvl="1"/>
            <a:r>
              <a:rPr lang="en-US" dirty="0" smtClean="0"/>
              <a:t>Focus on modification, development or maintenance of existing technology </a:t>
            </a:r>
          </a:p>
          <a:p>
            <a:pPr lvl="1"/>
            <a:r>
              <a:rPr lang="en-US" dirty="0"/>
              <a:t>Selects most suitable available solutions/processes. </a:t>
            </a:r>
            <a:endParaRPr lang="en-US" dirty="0" smtClean="0"/>
          </a:p>
          <a:p>
            <a:pPr lvl="1"/>
            <a:r>
              <a:rPr lang="en-US" dirty="0" smtClean="0"/>
              <a:t>Needs minimal guidance in addressing unusual situation. </a:t>
            </a:r>
          </a:p>
          <a:p>
            <a:pPr lvl="1"/>
            <a:r>
              <a:rPr lang="en-US" dirty="0" smtClean="0"/>
              <a:t>Understands and can discuss application and implications of changes to processes, policies, procedures. </a:t>
            </a:r>
          </a:p>
          <a:p>
            <a:pPr marL="0" indent="0">
              <a:buNone/>
            </a:pPr>
            <a:endParaRPr lang="en-US" dirty="0"/>
          </a:p>
        </p:txBody>
      </p:sp>
    </p:spTree>
    <p:extLst>
      <p:ext uri="{BB962C8B-B14F-4D97-AF65-F5344CB8AC3E}">
        <p14:creationId xmlns:p14="http://schemas.microsoft.com/office/powerpoint/2010/main" val="2428895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Why this process?</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State had originally argued a “restructure” is not a “reallocation” and the Director’s Review process shouldn’t apply. </a:t>
            </a:r>
          </a:p>
          <a:p>
            <a:r>
              <a:rPr lang="en-US" dirty="0"/>
              <a:t>When the Unions bargained over this Re-Structure, we proposed re-evaluating everyone once the first round was complete. </a:t>
            </a:r>
          </a:p>
          <a:p>
            <a:r>
              <a:rPr lang="en-US" dirty="0"/>
              <a:t>We had concerns about consistency, terminology, quality of the documentation, understanding of the impacts. </a:t>
            </a:r>
          </a:p>
          <a:p>
            <a:endParaRPr lang="en-US" dirty="0" smtClean="0"/>
          </a:p>
          <a:p>
            <a:r>
              <a:rPr lang="en-US" dirty="0"/>
              <a:t>Because of how long the process has already taken, we eventually compromised on using the existing Director’s Review process.</a:t>
            </a:r>
          </a:p>
          <a:p>
            <a:endParaRPr lang="en-US" dirty="0"/>
          </a:p>
        </p:txBody>
      </p:sp>
    </p:spTree>
    <p:extLst>
      <p:ext uri="{BB962C8B-B14F-4D97-AF65-F5344CB8AC3E}">
        <p14:creationId xmlns:p14="http://schemas.microsoft.com/office/powerpoint/2010/main" val="8440432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ym typeface="Wingdings" panose="05000000000000000000" pitchFamily="2" charset="2"/>
              </a:rPr>
              <a:t>Technical know-how / knowledge</a:t>
            </a:r>
            <a:br>
              <a:rPr lang="en-US" dirty="0">
                <a:sym typeface="Wingdings" panose="05000000000000000000" pitchFamily="2" charset="2"/>
              </a:rPr>
            </a:br>
            <a:r>
              <a:rPr lang="en-US" dirty="0" smtClean="0">
                <a:sym typeface="Wingdings" panose="05000000000000000000" pitchFamily="2" charset="2"/>
              </a:rPr>
              <a:t>journey </a:t>
            </a:r>
            <a:r>
              <a:rPr lang="en-US" dirty="0">
                <a:sym typeface="Wingdings" panose="05000000000000000000" pitchFamily="2" charset="2"/>
              </a:rPr>
              <a:t>level </a:t>
            </a:r>
            <a:r>
              <a:rPr lang="en-US" dirty="0" smtClean="0">
                <a:sym typeface="Wingdings" panose="05000000000000000000" pitchFamily="2" charset="2"/>
              </a:rPr>
              <a:t> Senior/Specialist</a:t>
            </a:r>
            <a:endParaRPr lang="en-US" dirty="0"/>
          </a:p>
        </p:txBody>
      </p:sp>
      <p:sp>
        <p:nvSpPr>
          <p:cNvPr id="3" name="Text Placeholder 2"/>
          <p:cNvSpPr>
            <a:spLocks noGrp="1"/>
          </p:cNvSpPr>
          <p:nvPr>
            <p:ph type="body" idx="1"/>
          </p:nvPr>
        </p:nvSpPr>
        <p:spPr/>
        <p:txBody>
          <a:bodyPr/>
          <a:lstStyle/>
          <a:p>
            <a:r>
              <a:rPr lang="en-US" u="sng" dirty="0" smtClean="0"/>
              <a:t>Journey</a:t>
            </a:r>
            <a:endParaRPr lang="en-US" u="sng" dirty="0"/>
          </a:p>
        </p:txBody>
      </p:sp>
      <p:sp>
        <p:nvSpPr>
          <p:cNvPr id="4" name="Content Placeholder 3"/>
          <p:cNvSpPr>
            <a:spLocks noGrp="1"/>
          </p:cNvSpPr>
          <p:nvPr>
            <p:ph sz="half" idx="2"/>
          </p:nvPr>
        </p:nvSpPr>
        <p:spPr>
          <a:xfrm>
            <a:off x="1207008" y="2656566"/>
            <a:ext cx="4754880" cy="3968352"/>
          </a:xfrm>
        </p:spPr>
        <p:txBody>
          <a:bodyPr>
            <a:normAutofit fontScale="92500" lnSpcReduction="20000"/>
          </a:bodyPr>
          <a:lstStyle/>
          <a:p>
            <a:r>
              <a:rPr lang="en-US" dirty="0"/>
              <a:t>Technical Know-How:</a:t>
            </a:r>
          </a:p>
          <a:p>
            <a:pPr lvl="1"/>
            <a:r>
              <a:rPr lang="en-US" dirty="0"/>
              <a:t>Professional, working knowledge of principles, concepts &amp; methodology in assigned areas</a:t>
            </a:r>
          </a:p>
          <a:p>
            <a:pPr lvl="1"/>
            <a:r>
              <a:rPr lang="en-US" dirty="0"/>
              <a:t>Work on majority of assignments independently. Help from senior staff may be required from time to time.  </a:t>
            </a:r>
          </a:p>
          <a:p>
            <a:pPr lvl="1"/>
            <a:r>
              <a:rPr lang="en-US" dirty="0"/>
              <a:t>Focus on modification, development or maintenance of existing technology </a:t>
            </a:r>
          </a:p>
          <a:p>
            <a:pPr lvl="1"/>
            <a:r>
              <a:rPr lang="en-US" dirty="0"/>
              <a:t>Selects most suitable available solutions/processes. </a:t>
            </a:r>
          </a:p>
          <a:p>
            <a:pPr lvl="1"/>
            <a:r>
              <a:rPr lang="en-US" dirty="0"/>
              <a:t>Needs minimal guidance in addressing unusual </a:t>
            </a:r>
            <a:r>
              <a:rPr lang="en-US" dirty="0" smtClean="0"/>
              <a:t>situations. </a:t>
            </a:r>
            <a:endParaRPr lang="en-US" dirty="0"/>
          </a:p>
          <a:p>
            <a:pPr lvl="1"/>
            <a:r>
              <a:rPr lang="en-US" dirty="0"/>
              <a:t>Understands and can discuss application and implications of changes to processes, policies, procedures. </a:t>
            </a:r>
          </a:p>
        </p:txBody>
      </p:sp>
      <p:sp>
        <p:nvSpPr>
          <p:cNvPr id="5" name="Text Placeholder 4"/>
          <p:cNvSpPr>
            <a:spLocks noGrp="1"/>
          </p:cNvSpPr>
          <p:nvPr>
            <p:ph type="body" sz="quarter" idx="3"/>
          </p:nvPr>
        </p:nvSpPr>
        <p:spPr/>
        <p:txBody>
          <a:bodyPr/>
          <a:lstStyle/>
          <a:p>
            <a:r>
              <a:rPr lang="en-US" u="sng" dirty="0" smtClean="0"/>
              <a:t>Senior/Specialist</a:t>
            </a:r>
            <a:endParaRPr lang="en-US" u="sng" dirty="0"/>
          </a:p>
        </p:txBody>
      </p:sp>
      <p:sp>
        <p:nvSpPr>
          <p:cNvPr id="6" name="Content Placeholder 5"/>
          <p:cNvSpPr>
            <a:spLocks noGrp="1"/>
          </p:cNvSpPr>
          <p:nvPr>
            <p:ph sz="quarter" idx="4"/>
          </p:nvPr>
        </p:nvSpPr>
        <p:spPr>
          <a:xfrm>
            <a:off x="6231230" y="2656564"/>
            <a:ext cx="4754880" cy="3968354"/>
          </a:xfrm>
        </p:spPr>
        <p:txBody>
          <a:bodyPr>
            <a:normAutofit fontScale="85000" lnSpcReduction="20000"/>
          </a:bodyPr>
          <a:lstStyle/>
          <a:p>
            <a:r>
              <a:rPr lang="en-US" dirty="0" smtClean="0"/>
              <a:t>Technical Know-How:</a:t>
            </a:r>
          </a:p>
          <a:p>
            <a:pPr lvl="1"/>
            <a:r>
              <a:rPr lang="en-US" dirty="0" smtClean="0"/>
              <a:t>Advanced knowledge of a wide range of principles, concepts &amp; practices gained through extensive experience. </a:t>
            </a:r>
          </a:p>
          <a:p>
            <a:pPr lvl="1"/>
            <a:r>
              <a:rPr lang="en-US" dirty="0" smtClean="0"/>
              <a:t>Skill in applying this knowledge to complex work assignments.</a:t>
            </a:r>
          </a:p>
          <a:p>
            <a:pPr lvl="1"/>
            <a:r>
              <a:rPr lang="en-US" dirty="0" smtClean="0"/>
              <a:t>Works independently on all levels of assignments.</a:t>
            </a:r>
          </a:p>
          <a:p>
            <a:pPr lvl="1"/>
            <a:r>
              <a:rPr lang="en-US" dirty="0" smtClean="0"/>
              <a:t>Provides guidance to lower level staff on complex issues.</a:t>
            </a:r>
          </a:p>
          <a:p>
            <a:pPr lvl="1"/>
            <a:r>
              <a:rPr lang="en-US" dirty="0" smtClean="0"/>
              <a:t>Devises methods and processes to analyze/evaluate problems. Applies theory for guidance. </a:t>
            </a:r>
          </a:p>
          <a:p>
            <a:pPr lvl="1"/>
            <a:r>
              <a:rPr lang="en-US" dirty="0" smtClean="0"/>
              <a:t>Develops new processes.</a:t>
            </a:r>
          </a:p>
          <a:p>
            <a:pPr lvl="1"/>
            <a:r>
              <a:rPr lang="en-US" dirty="0" smtClean="0"/>
              <a:t>Recognized as a resource to others, “the person to ask” when difficult questions arise in their area/field. </a:t>
            </a:r>
          </a:p>
          <a:p>
            <a:pPr lvl="1"/>
            <a:endParaRPr lang="en-US" dirty="0"/>
          </a:p>
        </p:txBody>
      </p:sp>
    </p:spTree>
    <p:extLst>
      <p:ext uri="{BB962C8B-B14F-4D97-AF65-F5344CB8AC3E}">
        <p14:creationId xmlns:p14="http://schemas.microsoft.com/office/powerpoint/2010/main" val="16913953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ym typeface="Wingdings" panose="05000000000000000000" pitchFamily="2" charset="2"/>
              </a:rPr>
              <a:t>Technical know-how / knowledge</a:t>
            </a:r>
            <a:br>
              <a:rPr lang="en-US" dirty="0">
                <a:sym typeface="Wingdings" panose="05000000000000000000" pitchFamily="2" charset="2"/>
              </a:rPr>
            </a:br>
            <a:r>
              <a:rPr lang="en-US" dirty="0" smtClean="0">
                <a:sym typeface="Wingdings" panose="05000000000000000000" pitchFamily="2" charset="2"/>
              </a:rPr>
              <a:t>Senior/specialist   expert level </a:t>
            </a:r>
            <a:endParaRPr lang="en-US" dirty="0"/>
          </a:p>
        </p:txBody>
      </p:sp>
      <p:sp>
        <p:nvSpPr>
          <p:cNvPr id="3" name="Text Placeholder 2"/>
          <p:cNvSpPr>
            <a:spLocks noGrp="1"/>
          </p:cNvSpPr>
          <p:nvPr>
            <p:ph type="body" idx="1"/>
          </p:nvPr>
        </p:nvSpPr>
        <p:spPr/>
        <p:txBody>
          <a:bodyPr/>
          <a:lstStyle/>
          <a:p>
            <a:r>
              <a:rPr lang="en-US" u="sng" dirty="0" smtClean="0"/>
              <a:t>Senior/Specialist</a:t>
            </a:r>
            <a:endParaRPr lang="en-US" u="sng" dirty="0"/>
          </a:p>
        </p:txBody>
      </p:sp>
      <p:sp>
        <p:nvSpPr>
          <p:cNvPr id="4" name="Content Placeholder 3"/>
          <p:cNvSpPr>
            <a:spLocks noGrp="1"/>
          </p:cNvSpPr>
          <p:nvPr>
            <p:ph sz="half" idx="2"/>
          </p:nvPr>
        </p:nvSpPr>
        <p:spPr>
          <a:xfrm>
            <a:off x="1207008" y="2656565"/>
            <a:ext cx="4754880" cy="3914563"/>
          </a:xfrm>
        </p:spPr>
        <p:txBody>
          <a:bodyPr>
            <a:normAutofit fontScale="85000" lnSpcReduction="20000"/>
          </a:bodyPr>
          <a:lstStyle/>
          <a:p>
            <a:r>
              <a:rPr lang="en-US" dirty="0"/>
              <a:t>Technical Know-How:</a:t>
            </a:r>
          </a:p>
          <a:p>
            <a:pPr lvl="1"/>
            <a:r>
              <a:rPr lang="en-US" dirty="0"/>
              <a:t>Advanced knowledge of a wide range of principles, concepts &amp; practices gained through extensive experience. </a:t>
            </a:r>
          </a:p>
          <a:p>
            <a:pPr lvl="1"/>
            <a:r>
              <a:rPr lang="en-US" dirty="0"/>
              <a:t>Skill in applying this knowledge to complex work assignments.</a:t>
            </a:r>
          </a:p>
          <a:p>
            <a:pPr lvl="1"/>
            <a:r>
              <a:rPr lang="en-US" dirty="0"/>
              <a:t>Works independently on all levels of assignments.</a:t>
            </a:r>
          </a:p>
          <a:p>
            <a:pPr lvl="1"/>
            <a:r>
              <a:rPr lang="en-US" dirty="0"/>
              <a:t>Provides guidance to lower level staff on complex issues.</a:t>
            </a:r>
          </a:p>
          <a:p>
            <a:pPr lvl="1"/>
            <a:r>
              <a:rPr lang="en-US" dirty="0"/>
              <a:t>Devises methods and processes to analyze/evaluate problems. Applies theory for guidance. </a:t>
            </a:r>
          </a:p>
          <a:p>
            <a:pPr lvl="1"/>
            <a:r>
              <a:rPr lang="en-US" dirty="0"/>
              <a:t>Develops new processes.</a:t>
            </a:r>
          </a:p>
          <a:p>
            <a:pPr lvl="1"/>
            <a:r>
              <a:rPr lang="en-US" dirty="0"/>
              <a:t>Recognized as a resource to others, “the person to ask” when difficult questions arise in their area/field. </a:t>
            </a:r>
          </a:p>
          <a:p>
            <a:pPr lvl="1"/>
            <a:endParaRPr lang="en-US" dirty="0"/>
          </a:p>
          <a:p>
            <a:endParaRPr lang="en-US" dirty="0"/>
          </a:p>
        </p:txBody>
      </p:sp>
      <p:sp>
        <p:nvSpPr>
          <p:cNvPr id="5" name="Text Placeholder 4"/>
          <p:cNvSpPr>
            <a:spLocks noGrp="1"/>
          </p:cNvSpPr>
          <p:nvPr>
            <p:ph type="body" sz="quarter" idx="3"/>
          </p:nvPr>
        </p:nvSpPr>
        <p:spPr/>
        <p:txBody>
          <a:bodyPr/>
          <a:lstStyle/>
          <a:p>
            <a:r>
              <a:rPr lang="en-US" u="sng" dirty="0" smtClean="0"/>
              <a:t>Expert</a:t>
            </a:r>
            <a:r>
              <a:rPr lang="en-US" dirty="0" smtClean="0"/>
              <a:t> </a:t>
            </a:r>
            <a:endParaRPr lang="en-US" dirty="0"/>
          </a:p>
        </p:txBody>
      </p:sp>
      <p:sp>
        <p:nvSpPr>
          <p:cNvPr id="6" name="Content Placeholder 5"/>
          <p:cNvSpPr>
            <a:spLocks noGrp="1"/>
          </p:cNvSpPr>
          <p:nvPr>
            <p:ph sz="quarter" idx="4"/>
          </p:nvPr>
        </p:nvSpPr>
        <p:spPr>
          <a:xfrm>
            <a:off x="6231230" y="2656564"/>
            <a:ext cx="4754880" cy="3995248"/>
          </a:xfrm>
        </p:spPr>
        <p:txBody>
          <a:bodyPr>
            <a:normAutofit fontScale="85000" lnSpcReduction="20000"/>
          </a:bodyPr>
          <a:lstStyle/>
          <a:p>
            <a:r>
              <a:rPr lang="en-US" dirty="0" smtClean="0"/>
              <a:t>Technical Know-How:</a:t>
            </a:r>
          </a:p>
          <a:p>
            <a:pPr lvl="1"/>
            <a:r>
              <a:rPr lang="en-US" dirty="0" smtClean="0"/>
              <a:t>Demonstrates mastery of a  professional field. </a:t>
            </a:r>
          </a:p>
          <a:p>
            <a:pPr lvl="1"/>
            <a:r>
              <a:rPr lang="en-US" dirty="0" smtClean="0"/>
              <a:t>Consistently applies strategic expertise with comprehensive knowledge of assigned area. </a:t>
            </a:r>
          </a:p>
          <a:p>
            <a:pPr lvl="1"/>
            <a:r>
              <a:rPr lang="en-US" dirty="0" smtClean="0"/>
              <a:t>Troubleshoots highly complex technical IT issues with significant levels of risk. </a:t>
            </a:r>
          </a:p>
          <a:p>
            <a:pPr lvl="1"/>
            <a:r>
              <a:rPr lang="en-US" dirty="0" smtClean="0"/>
              <a:t>Research, recommend and guide integration of new technology</a:t>
            </a:r>
          </a:p>
          <a:p>
            <a:pPr lvl="1"/>
            <a:r>
              <a:rPr lang="en-US" dirty="0" smtClean="0"/>
              <a:t>Takes lead in developing new processes. </a:t>
            </a:r>
          </a:p>
          <a:p>
            <a:pPr lvl="1"/>
            <a:r>
              <a:rPr lang="en-US" dirty="0" smtClean="0"/>
              <a:t>Provides technical consulting and oversight on complex projects. </a:t>
            </a:r>
          </a:p>
          <a:p>
            <a:pPr lvl="1"/>
            <a:r>
              <a:rPr lang="en-US" dirty="0" smtClean="0"/>
              <a:t>Intuitive grasp of situations based on deep, tacit understanding.</a:t>
            </a:r>
          </a:p>
          <a:p>
            <a:pPr lvl="1"/>
            <a:r>
              <a:rPr lang="en-US" dirty="0" smtClean="0"/>
              <a:t>Understanding of full business process, strategic direction, impact on stakeholders. </a:t>
            </a:r>
          </a:p>
          <a:p>
            <a:pPr lvl="1"/>
            <a:r>
              <a:rPr lang="en-US" dirty="0" smtClean="0"/>
              <a:t>Considered the “go to” person in area of expertise inside and outside the organization. </a:t>
            </a:r>
          </a:p>
          <a:p>
            <a:pPr lvl="1"/>
            <a:endParaRPr lang="en-US" dirty="0"/>
          </a:p>
        </p:txBody>
      </p:sp>
    </p:spTree>
    <p:extLst>
      <p:ext uri="{BB962C8B-B14F-4D97-AF65-F5344CB8AC3E}">
        <p14:creationId xmlns:p14="http://schemas.microsoft.com/office/powerpoint/2010/main" val="24308947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ym typeface="Wingdings" panose="05000000000000000000" pitchFamily="2" charset="2"/>
              </a:rPr>
              <a:t>scope (aka level of responsibility)</a:t>
            </a:r>
            <a:endParaRPr lang="en-US" dirty="0"/>
          </a:p>
        </p:txBody>
      </p:sp>
      <p:sp>
        <p:nvSpPr>
          <p:cNvPr id="4" name="Content Placeholder 3"/>
          <p:cNvSpPr>
            <a:spLocks noGrp="1"/>
          </p:cNvSpPr>
          <p:nvPr>
            <p:ph idx="1"/>
          </p:nvPr>
        </p:nvSpPr>
        <p:spPr/>
        <p:txBody>
          <a:bodyPr/>
          <a:lstStyle/>
          <a:p>
            <a:pPr marL="0" indent="0">
              <a:buNone/>
            </a:pPr>
            <a:r>
              <a:rPr lang="en-US" dirty="0" smtClean="0"/>
              <a:t>How Much Work and How Wide? </a:t>
            </a:r>
          </a:p>
          <a:p>
            <a:pPr marL="0" indent="0">
              <a:buNone/>
            </a:pPr>
            <a:r>
              <a:rPr lang="en-US" dirty="0" smtClean="0"/>
              <a:t>These are not explicitly broken down Entry/Journey/Senior/Specialist the way Knowledge is. So instead of focusing on Key Word differences, be as detailed as possible about the variety of work you do. </a:t>
            </a:r>
          </a:p>
          <a:p>
            <a:pPr marL="0" indent="0">
              <a:buNone/>
            </a:pPr>
            <a:r>
              <a:rPr lang="en-US" dirty="0" smtClean="0"/>
              <a:t>How many different types of issues do you work on?</a:t>
            </a:r>
          </a:p>
          <a:p>
            <a:pPr marL="0" indent="0">
              <a:buNone/>
            </a:pPr>
            <a:r>
              <a:rPr lang="en-US" dirty="0" smtClean="0"/>
              <a:t>How many different systems do you work on? (not use, but maintain, </a:t>
            </a:r>
            <a:r>
              <a:rPr lang="en-US" dirty="0" err="1" smtClean="0"/>
              <a:t>etc</a:t>
            </a:r>
            <a:r>
              <a:rPr lang="en-US" dirty="0" smtClean="0"/>
              <a:t>) </a:t>
            </a:r>
          </a:p>
          <a:p>
            <a:pPr marL="0" indent="0">
              <a:buNone/>
            </a:pPr>
            <a:r>
              <a:rPr lang="en-US" dirty="0" smtClean="0"/>
              <a:t>How many stakeholder groups do you support? How big are they? </a:t>
            </a:r>
          </a:p>
          <a:p>
            <a:pPr marL="0" indent="0">
              <a:buNone/>
            </a:pPr>
            <a:r>
              <a:rPr lang="en-US" dirty="0" smtClean="0"/>
              <a:t>Look at Example language in Evaluator’s Handbook pages 22-23</a:t>
            </a:r>
          </a:p>
          <a:p>
            <a:pPr marL="0" indent="0">
              <a:buNone/>
            </a:pPr>
            <a:r>
              <a:rPr lang="en-US" dirty="0" smtClean="0"/>
              <a:t>	</a:t>
            </a:r>
          </a:p>
        </p:txBody>
      </p:sp>
    </p:spTree>
    <p:extLst>
      <p:ext uri="{BB962C8B-B14F-4D97-AF65-F5344CB8AC3E}">
        <p14:creationId xmlns:p14="http://schemas.microsoft.com/office/powerpoint/2010/main" val="34481980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Impact </a:t>
            </a:r>
            <a:endParaRPr lang="en-US" dirty="0"/>
          </a:p>
        </p:txBody>
      </p:sp>
      <p:sp>
        <p:nvSpPr>
          <p:cNvPr id="3" name="Content Placeholder 2"/>
          <p:cNvSpPr>
            <a:spLocks noGrp="1"/>
          </p:cNvSpPr>
          <p:nvPr>
            <p:ph idx="1"/>
          </p:nvPr>
        </p:nvSpPr>
        <p:spPr/>
        <p:txBody>
          <a:bodyPr/>
          <a:lstStyle/>
          <a:p>
            <a:pPr marL="0" indent="0">
              <a:buNone/>
            </a:pPr>
            <a:r>
              <a:rPr lang="en-US" dirty="0" smtClean="0"/>
              <a:t>What area(s) are directly impacted by this position’s work?</a:t>
            </a:r>
          </a:p>
          <a:p>
            <a:pPr marL="0" indent="0">
              <a:buNone/>
            </a:pPr>
            <a:r>
              <a:rPr lang="en-US" dirty="0" smtClean="0"/>
              <a:t>Look at the Position Objectives and Potential Impacts sections of your PDP. Are they accurate? </a:t>
            </a:r>
          </a:p>
          <a:p>
            <a:pPr marL="0" indent="0">
              <a:buNone/>
            </a:pPr>
            <a:r>
              <a:rPr lang="en-US" dirty="0" smtClean="0"/>
              <a:t>Have you done work recently with a wider impact than listed? Tell reviewers about that in your statement. </a:t>
            </a:r>
          </a:p>
          <a:p>
            <a:pPr marL="0" indent="0">
              <a:buNone/>
            </a:pPr>
            <a:r>
              <a:rPr lang="en-US" dirty="0" smtClean="0"/>
              <a:t>What would be the impacts of a mistake or a failure of your system(s) on your organization? Would there be monetary impacts? You may need to talk with your supervisor to figure this one out. </a:t>
            </a:r>
          </a:p>
          <a:p>
            <a:pPr marL="0" indent="0">
              <a:buNone/>
            </a:pPr>
            <a:r>
              <a:rPr lang="en-US" dirty="0" smtClean="0"/>
              <a:t>Do you work on systems that collect or distribute funds? How much money comes through them? Again, your supervisor (or the work group that uses the system) may need to help here with details. </a:t>
            </a:r>
            <a:endParaRPr lang="en-US" dirty="0"/>
          </a:p>
        </p:txBody>
      </p:sp>
    </p:spTree>
    <p:extLst>
      <p:ext uri="{BB962C8B-B14F-4D97-AF65-F5344CB8AC3E}">
        <p14:creationId xmlns:p14="http://schemas.microsoft.com/office/powerpoint/2010/main" val="23976138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Problem-solving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Similar and hard to pull apart from Technical Know-How. </a:t>
            </a:r>
          </a:p>
          <a:p>
            <a:r>
              <a:rPr lang="en-US" dirty="0" smtClean="0"/>
              <a:t>Identify work you do at each level (look at list from PDP and any work log you’ve been keeping). Detail where you spend the most time, especially on the more advanced techniques. </a:t>
            </a:r>
          </a:p>
          <a:p>
            <a:r>
              <a:rPr lang="en-US" dirty="0" smtClean="0"/>
              <a:t>Levels (from most to least complex techniques):</a:t>
            </a:r>
          </a:p>
          <a:p>
            <a:pPr lvl="1"/>
            <a:r>
              <a:rPr lang="en-US" dirty="0" smtClean="0"/>
              <a:t>Resolves problems by applying established or routine solutions/processes/procedures. ~Para/Entry</a:t>
            </a:r>
          </a:p>
          <a:p>
            <a:pPr lvl="1"/>
            <a:r>
              <a:rPr lang="en-US" dirty="0" smtClean="0"/>
              <a:t>Resolves problems requiring analysis and discernment of most suitable available solutions. ~Entry/Journey</a:t>
            </a:r>
          </a:p>
          <a:p>
            <a:pPr lvl="1"/>
            <a:r>
              <a:rPr lang="en-US" dirty="0" smtClean="0"/>
              <a:t>Devises methods and processes to analyze/evaluate problems. Researches to find the best solution. ~Senior/Specialist</a:t>
            </a:r>
          </a:p>
          <a:p>
            <a:pPr lvl="1"/>
            <a:r>
              <a:rPr lang="en-US" dirty="0" smtClean="0"/>
              <a:t>Problems require development of creative/innovative solutions including new methods/procedures/approaches (few state positions will be found to work at this level). </a:t>
            </a:r>
          </a:p>
          <a:p>
            <a:pPr marL="228600" lvl="1" indent="0">
              <a:buNone/>
            </a:pPr>
            <a:r>
              <a:rPr lang="en-US" dirty="0"/>
              <a:t> </a:t>
            </a:r>
            <a:r>
              <a:rPr lang="en-US" dirty="0" smtClean="0"/>
              <a:t>   ~ Expert  </a:t>
            </a:r>
          </a:p>
          <a:p>
            <a:endParaRPr lang="en-US" dirty="0"/>
          </a:p>
        </p:txBody>
      </p:sp>
    </p:spTree>
    <p:extLst>
      <p:ext uri="{BB962C8B-B14F-4D97-AF65-F5344CB8AC3E}">
        <p14:creationId xmlns:p14="http://schemas.microsoft.com/office/powerpoint/2010/main" val="25268451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It professional – family appeal </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This is where a work log is going to be important. Positions may touch multiple families, so decisions are based on two factors:</a:t>
            </a:r>
          </a:p>
          <a:p>
            <a:r>
              <a:rPr lang="en-US" dirty="0" smtClean="0"/>
              <a:t>Majority of time spent</a:t>
            </a:r>
          </a:p>
          <a:p>
            <a:r>
              <a:rPr lang="en-US" dirty="0" smtClean="0"/>
              <a:t>PDP/ Position Objective / purpose </a:t>
            </a:r>
          </a:p>
          <a:p>
            <a:endParaRPr lang="en-US" dirty="0"/>
          </a:p>
          <a:p>
            <a:pPr marL="0" indent="0">
              <a:buNone/>
            </a:pPr>
            <a:r>
              <a:rPr lang="en-US" dirty="0" smtClean="0"/>
              <a:t>Evaluators already looked at PDP’s and Position Objective, so there are two things to do. </a:t>
            </a:r>
          </a:p>
          <a:p>
            <a:r>
              <a:rPr lang="en-US" dirty="0" smtClean="0"/>
              <a:t>Explain the position more clearly. </a:t>
            </a:r>
          </a:p>
          <a:p>
            <a:r>
              <a:rPr lang="en-US" dirty="0" smtClean="0"/>
              <a:t>Show that majority of time is spent in another family. </a:t>
            </a:r>
          </a:p>
          <a:p>
            <a:endParaRPr lang="en-US" dirty="0"/>
          </a:p>
          <a:p>
            <a:pPr marL="0" indent="0">
              <a:buNone/>
            </a:pPr>
            <a:r>
              <a:rPr lang="en-US" dirty="0" smtClean="0"/>
              <a:t>Most common problem is </a:t>
            </a:r>
            <a:r>
              <a:rPr lang="en-US" dirty="0" err="1" smtClean="0"/>
              <a:t>mis</a:t>
            </a:r>
            <a:r>
              <a:rPr lang="en-US" dirty="0" smtClean="0"/>
              <a:t>-allocation into Customer Support Family. </a:t>
            </a:r>
            <a:endParaRPr lang="en-US" dirty="0"/>
          </a:p>
        </p:txBody>
      </p:sp>
    </p:spTree>
    <p:extLst>
      <p:ext uri="{BB962C8B-B14F-4D97-AF65-F5344CB8AC3E}">
        <p14:creationId xmlns:p14="http://schemas.microsoft.com/office/powerpoint/2010/main" val="3793430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Time Spent </a:t>
            </a:r>
            <a:endParaRPr lang="en-US" dirty="0"/>
          </a:p>
        </p:txBody>
      </p:sp>
      <p:sp>
        <p:nvSpPr>
          <p:cNvPr id="3" name="Content Placeholder 2"/>
          <p:cNvSpPr>
            <a:spLocks noGrp="1"/>
          </p:cNvSpPr>
          <p:nvPr>
            <p:ph idx="1"/>
          </p:nvPr>
        </p:nvSpPr>
        <p:spPr/>
        <p:txBody>
          <a:bodyPr/>
          <a:lstStyle/>
          <a:p>
            <a:pPr marL="0" indent="0">
              <a:buNone/>
            </a:pPr>
            <a:r>
              <a:rPr lang="en-US" dirty="0" smtClean="0"/>
              <a:t>Director’s Review Office can look back up to six months. </a:t>
            </a:r>
          </a:p>
          <a:p>
            <a:r>
              <a:rPr lang="en-US" dirty="0" smtClean="0"/>
              <a:t>Look at projects/work done in last six months. Describe how those projects fit into the Job Family you want. </a:t>
            </a:r>
          </a:p>
          <a:p>
            <a:r>
              <a:rPr lang="en-US" dirty="0" smtClean="0"/>
              <a:t>If you have a fairly consistent project balance, you can show this in a work log for a much shorter period. </a:t>
            </a:r>
          </a:p>
          <a:p>
            <a:r>
              <a:rPr lang="en-US" dirty="0" smtClean="0"/>
              <a:t>Let your Supervisor know you’re doing this, so they can back you up if asked for information/employer’s position by reviewer. </a:t>
            </a:r>
            <a:endParaRPr lang="en-US" dirty="0"/>
          </a:p>
        </p:txBody>
      </p:sp>
    </p:spTree>
    <p:extLst>
      <p:ext uri="{BB962C8B-B14F-4D97-AF65-F5344CB8AC3E}">
        <p14:creationId xmlns:p14="http://schemas.microsoft.com/office/powerpoint/2010/main" val="36434746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Explaining/describing the work</a:t>
            </a:r>
            <a:endParaRPr lang="en-US" dirty="0"/>
          </a:p>
        </p:txBody>
      </p:sp>
      <p:sp>
        <p:nvSpPr>
          <p:cNvPr id="3" name="Content Placeholder 2"/>
          <p:cNvSpPr>
            <a:spLocks noGrp="1"/>
          </p:cNvSpPr>
          <p:nvPr>
            <p:ph idx="1"/>
          </p:nvPr>
        </p:nvSpPr>
        <p:spPr/>
        <p:txBody>
          <a:bodyPr/>
          <a:lstStyle/>
          <a:p>
            <a:pPr marL="0" indent="0">
              <a:buNone/>
            </a:pPr>
            <a:r>
              <a:rPr lang="en-US" dirty="0" smtClean="0"/>
              <a:t>This system does not favor organizations that have describe classified staff work mostly in how it serves/impacts end-users. A problem especially for those in the colleges. </a:t>
            </a:r>
          </a:p>
          <a:p>
            <a:pPr marL="0" indent="0">
              <a:buNone/>
            </a:pPr>
            <a:r>
              <a:rPr lang="en-US" dirty="0" smtClean="0"/>
              <a:t>Troubleshooting and Technical Advice: Rather than describe relationship to customer here, talk about the technical decisions and know-how used. </a:t>
            </a:r>
            <a:endParaRPr lang="en-US" dirty="0"/>
          </a:p>
        </p:txBody>
      </p:sp>
    </p:spTree>
    <p:extLst>
      <p:ext uri="{BB962C8B-B14F-4D97-AF65-F5344CB8AC3E}">
        <p14:creationId xmlns:p14="http://schemas.microsoft.com/office/powerpoint/2010/main" val="35639848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Customer support </a:t>
            </a:r>
            <a:r>
              <a:rPr lang="en-US" dirty="0" smtClean="0">
                <a:sym typeface="Wingdings" panose="05000000000000000000" pitchFamily="2" charset="2"/>
              </a:rPr>
              <a:t> sys admin</a:t>
            </a:r>
            <a:endParaRPr lang="en-US" dirty="0"/>
          </a:p>
        </p:txBody>
      </p:sp>
      <p:sp>
        <p:nvSpPr>
          <p:cNvPr id="3" name="Content Placeholder 2"/>
          <p:cNvSpPr>
            <a:spLocks noGrp="1"/>
          </p:cNvSpPr>
          <p:nvPr>
            <p:ph idx="1"/>
          </p:nvPr>
        </p:nvSpPr>
        <p:spPr>
          <a:xfrm>
            <a:off x="1202919" y="2011679"/>
            <a:ext cx="9784080" cy="4649097"/>
          </a:xfrm>
        </p:spPr>
        <p:txBody>
          <a:bodyPr>
            <a:normAutofit fontScale="70000" lnSpcReduction="20000"/>
          </a:bodyPr>
          <a:lstStyle/>
          <a:p>
            <a:pPr marL="0" indent="0">
              <a:buNone/>
            </a:pPr>
            <a:r>
              <a:rPr lang="en-US" sz="2600" dirty="0" smtClean="0"/>
              <a:t>In flat structures or small teams, many staff do both customer support and least entry/journey level systems administration work. </a:t>
            </a:r>
          </a:p>
          <a:p>
            <a:pPr marL="0" indent="0">
              <a:buNone/>
            </a:pPr>
            <a:r>
              <a:rPr lang="en-US" dirty="0" smtClean="0"/>
              <a:t>Focus on Terms/Actions:</a:t>
            </a:r>
          </a:p>
          <a:p>
            <a:r>
              <a:rPr lang="en-US" dirty="0"/>
              <a:t>Any work done </a:t>
            </a:r>
            <a:r>
              <a:rPr lang="en-US" dirty="0" smtClean="0"/>
              <a:t>on (not in!) </a:t>
            </a:r>
            <a:r>
              <a:rPr lang="en-US" dirty="0"/>
              <a:t>Operating Environments </a:t>
            </a:r>
            <a:r>
              <a:rPr lang="en-US" dirty="0" smtClean="0"/>
              <a:t>/ Systems Environments</a:t>
            </a:r>
            <a:endParaRPr lang="en-US" dirty="0"/>
          </a:p>
          <a:p>
            <a:r>
              <a:rPr lang="en-US" dirty="0" smtClean="0"/>
              <a:t>Conduct Testing</a:t>
            </a:r>
          </a:p>
          <a:p>
            <a:r>
              <a:rPr lang="en-US" dirty="0" smtClean="0"/>
              <a:t>Customize, configure, extend Content Management Tools</a:t>
            </a:r>
          </a:p>
          <a:p>
            <a:r>
              <a:rPr lang="en-US" dirty="0" smtClean="0"/>
              <a:t>Design and Prototype Applications</a:t>
            </a:r>
          </a:p>
          <a:p>
            <a:r>
              <a:rPr lang="en-US" dirty="0" smtClean="0"/>
              <a:t>Develop, prepare, deploy system changes (develop, test, pre-production, production) </a:t>
            </a:r>
          </a:p>
          <a:p>
            <a:r>
              <a:rPr lang="en-US" dirty="0" smtClean="0"/>
              <a:t>Ensure system availability, functionality, integrity</a:t>
            </a:r>
          </a:p>
          <a:p>
            <a:r>
              <a:rPr lang="en-US" dirty="0" smtClean="0"/>
              <a:t>Maintain system configuration</a:t>
            </a:r>
          </a:p>
          <a:p>
            <a:r>
              <a:rPr lang="en-US" dirty="0" smtClean="0"/>
              <a:t>Evaluate, select, install compilers, assemblers, utilities </a:t>
            </a:r>
          </a:p>
          <a:p>
            <a:r>
              <a:rPr lang="en-US" dirty="0" smtClean="0"/>
              <a:t>Monitor systems environment</a:t>
            </a:r>
          </a:p>
          <a:p>
            <a:r>
              <a:rPr lang="en-US" dirty="0" smtClean="0"/>
              <a:t>Plan installation of hardware, software, operating systems </a:t>
            </a:r>
          </a:p>
          <a:p>
            <a:r>
              <a:rPr lang="en-US" dirty="0" smtClean="0"/>
              <a:t>Resolve hardware/software interface and interoperability problems. </a:t>
            </a:r>
            <a:endParaRPr lang="en-US" dirty="0"/>
          </a:p>
        </p:txBody>
      </p:sp>
    </p:spTree>
    <p:extLst>
      <p:ext uri="{BB962C8B-B14F-4D97-AF65-F5344CB8AC3E}">
        <p14:creationId xmlns:p14="http://schemas.microsoft.com/office/powerpoint/2010/main" val="14203763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Additional documentation </a:t>
            </a:r>
            <a:endParaRPr lang="en-US" dirty="0"/>
          </a:p>
        </p:txBody>
      </p:sp>
      <p:sp>
        <p:nvSpPr>
          <p:cNvPr id="3" name="Content Placeholder 2"/>
          <p:cNvSpPr>
            <a:spLocks noGrp="1"/>
          </p:cNvSpPr>
          <p:nvPr>
            <p:ph idx="1"/>
          </p:nvPr>
        </p:nvSpPr>
        <p:spPr/>
        <p:txBody>
          <a:bodyPr/>
          <a:lstStyle/>
          <a:p>
            <a:r>
              <a:rPr lang="en-US" dirty="0" smtClean="0"/>
              <a:t>Job Descriptions</a:t>
            </a:r>
          </a:p>
          <a:p>
            <a:r>
              <a:rPr lang="en-US" dirty="0" smtClean="0"/>
              <a:t>PDP (what was prepared for this process and any done since then)</a:t>
            </a:r>
          </a:p>
          <a:p>
            <a:r>
              <a:rPr lang="en-US" dirty="0" smtClean="0"/>
              <a:t>Work Logs </a:t>
            </a:r>
          </a:p>
          <a:p>
            <a:r>
              <a:rPr lang="en-US" dirty="0" smtClean="0"/>
              <a:t>Other documentation of applicable work done since last PDP </a:t>
            </a:r>
          </a:p>
          <a:p>
            <a:r>
              <a:rPr lang="en-US" dirty="0" smtClean="0"/>
              <a:t>Any documentation </a:t>
            </a:r>
          </a:p>
          <a:p>
            <a:pPr lvl="1"/>
            <a:r>
              <a:rPr lang="en-US" dirty="0"/>
              <a:t>A</a:t>
            </a:r>
            <a:r>
              <a:rPr lang="en-US" dirty="0" smtClean="0"/>
              <a:t>ssigning you to perform as lead on a project that was ongoing in last six months</a:t>
            </a:r>
          </a:p>
          <a:p>
            <a:pPr lvl="1"/>
            <a:r>
              <a:rPr lang="en-US" dirty="0" smtClean="0"/>
              <a:t>Identifying you or designating you as an expert or “go to” on a topic or the trainer of/ resource for new hires </a:t>
            </a:r>
            <a:endParaRPr lang="en-US" dirty="0"/>
          </a:p>
        </p:txBody>
      </p:sp>
    </p:spTree>
    <p:extLst>
      <p:ext uri="{BB962C8B-B14F-4D97-AF65-F5344CB8AC3E}">
        <p14:creationId xmlns:p14="http://schemas.microsoft.com/office/powerpoint/2010/main" val="2724869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3600" dirty="0"/>
              <a:t>DIRECTOR’S REVIEW is an Appeals process run by the State Office of Financial Management, not by your Agency or College. </a:t>
            </a:r>
            <a:endParaRPr lang="en-US" dirty="0"/>
          </a:p>
        </p:txBody>
      </p:sp>
      <p:sp>
        <p:nvSpPr>
          <p:cNvPr id="4" name="Content Placeholder 3"/>
          <p:cNvSpPr>
            <a:spLocks noGrp="1"/>
          </p:cNvSpPr>
          <p:nvPr>
            <p:ph idx="1"/>
          </p:nvPr>
        </p:nvSpPr>
        <p:spPr/>
        <p:txBody>
          <a:bodyPr>
            <a:normAutofit lnSpcReduction="10000"/>
          </a:bodyPr>
          <a:lstStyle/>
          <a:p>
            <a:pPr marL="0" indent="0">
              <a:buNone/>
            </a:pPr>
            <a:r>
              <a:rPr lang="en-US" b="1" dirty="0" smtClean="0"/>
              <a:t>WAC </a:t>
            </a:r>
            <a:r>
              <a:rPr lang="en-US" b="1" dirty="0"/>
              <a:t>357-49-010</a:t>
            </a:r>
          </a:p>
          <a:p>
            <a:pPr marL="0" indent="0">
              <a:buNone/>
            </a:pPr>
            <a:r>
              <a:rPr lang="en-US" b="1" dirty="0"/>
              <a:t>For what actions may an individual request a director's review?</a:t>
            </a:r>
          </a:p>
          <a:p>
            <a:pPr marL="0" indent="0">
              <a:buNone/>
            </a:pPr>
            <a:r>
              <a:rPr lang="en-US" dirty="0"/>
              <a:t>An individual may request a director's review of:</a:t>
            </a:r>
          </a:p>
          <a:p>
            <a:pPr marL="0" indent="0">
              <a:buNone/>
            </a:pPr>
            <a:r>
              <a:rPr lang="en-US" dirty="0"/>
              <a:t>(1) Allocation or reallocation per WAC </a:t>
            </a:r>
            <a:r>
              <a:rPr lang="en-US" b="1" dirty="0">
                <a:hlinkClick r:id="rId2"/>
              </a:rPr>
              <a:t>357-13-080</a:t>
            </a:r>
            <a:r>
              <a:rPr lang="en-US" dirty="0"/>
              <a:t>;</a:t>
            </a:r>
          </a:p>
          <a:p>
            <a:pPr marL="0" indent="0">
              <a:buNone/>
            </a:pPr>
            <a:r>
              <a:rPr lang="en-US" dirty="0"/>
              <a:t>(2) Remedial action per WAC </a:t>
            </a:r>
            <a:r>
              <a:rPr lang="en-US" b="1" dirty="0">
                <a:hlinkClick r:id="rId3"/>
              </a:rPr>
              <a:t>357-19-430</a:t>
            </a:r>
            <a:r>
              <a:rPr lang="en-US" dirty="0"/>
              <a:t> or </a:t>
            </a:r>
            <a:r>
              <a:rPr lang="en-US" b="1" dirty="0">
                <a:hlinkClick r:id="rId4"/>
              </a:rPr>
              <a:t>357-19-450</a:t>
            </a:r>
            <a:r>
              <a:rPr lang="en-US" dirty="0"/>
              <a:t>. Requests for remedial action must be received within thirty calendar days of the date the individual could reasonably be expected to have knowledge of the action giving rise to violation of the nonpermanent appointment or temporary appointment rules;</a:t>
            </a:r>
          </a:p>
          <a:p>
            <a:pPr marL="0" indent="0">
              <a:buNone/>
            </a:pPr>
            <a:r>
              <a:rPr lang="en-US" dirty="0"/>
              <a:t>(3) Removal of an individual's name from a layoff list as specified in WAC </a:t>
            </a:r>
            <a:r>
              <a:rPr lang="en-US" b="1" dirty="0">
                <a:hlinkClick r:id="rId5"/>
              </a:rPr>
              <a:t>357-46-145</a:t>
            </a:r>
            <a:r>
              <a:rPr lang="en-US" dirty="0"/>
              <a:t>; or</a:t>
            </a:r>
          </a:p>
          <a:p>
            <a:pPr marL="0" indent="0">
              <a:buNone/>
            </a:pPr>
            <a:r>
              <a:rPr lang="en-US" dirty="0"/>
              <a:t>(4) Performance evaluation process or procedure per WAC </a:t>
            </a:r>
            <a:r>
              <a:rPr lang="en-US" b="1" dirty="0">
                <a:hlinkClick r:id="rId6"/>
              </a:rPr>
              <a:t>357-37-080</a:t>
            </a:r>
            <a:r>
              <a:rPr lang="en-US" dirty="0"/>
              <a:t>.</a:t>
            </a:r>
          </a:p>
          <a:p>
            <a:endParaRPr lang="en-US" dirty="0"/>
          </a:p>
        </p:txBody>
      </p:sp>
    </p:spTree>
    <p:extLst>
      <p:ext uri="{BB962C8B-B14F-4D97-AF65-F5344CB8AC3E}">
        <p14:creationId xmlns:p14="http://schemas.microsoft.com/office/powerpoint/2010/main" val="114184160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Additional resources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WPEA Website: </a:t>
            </a:r>
            <a:r>
              <a:rPr lang="en-US" dirty="0">
                <a:hlinkClick r:id="rId2"/>
              </a:rPr>
              <a:t>http://www.wpea.org/</a:t>
            </a:r>
            <a:r>
              <a:rPr lang="en-US" dirty="0" smtClean="0"/>
              <a:t> – under For Members then Resources </a:t>
            </a:r>
          </a:p>
          <a:p>
            <a:pPr lvl="1"/>
            <a:r>
              <a:rPr lang="en-US" dirty="0" smtClean="0"/>
              <a:t>Director’s Review Training PowerPoint</a:t>
            </a:r>
          </a:p>
          <a:p>
            <a:pPr lvl="1"/>
            <a:r>
              <a:rPr lang="en-US" dirty="0" smtClean="0"/>
              <a:t>Director’s Review Video Recording of Online Training</a:t>
            </a:r>
          </a:p>
          <a:p>
            <a:pPr lvl="1"/>
            <a:r>
              <a:rPr lang="en-US" dirty="0" smtClean="0"/>
              <a:t>State Evaluator’s Handbook</a:t>
            </a:r>
          </a:p>
          <a:p>
            <a:pPr lvl="1"/>
            <a:r>
              <a:rPr lang="en-US" dirty="0" smtClean="0"/>
              <a:t>Draft Job Class Descriptions (use these until the official copies show up on OFM site – see below)</a:t>
            </a:r>
          </a:p>
          <a:p>
            <a:pPr lvl="1"/>
            <a:r>
              <a:rPr lang="en-US" dirty="0" smtClean="0"/>
              <a:t>IT Professional Structure Pay Scale </a:t>
            </a:r>
          </a:p>
          <a:p>
            <a:r>
              <a:rPr lang="en-US" dirty="0" smtClean="0"/>
              <a:t>OFM Website:</a:t>
            </a:r>
          </a:p>
          <a:p>
            <a:pPr lvl="1"/>
            <a:r>
              <a:rPr lang="en-US" dirty="0" smtClean="0"/>
              <a:t>Classified Job Listing – provides the official job class descriptions, including pay range (new versions were officially approved June 13 and should be on here soon) </a:t>
            </a:r>
            <a:r>
              <a:rPr lang="en-US" dirty="0">
                <a:hlinkClick r:id="rId3"/>
              </a:rPr>
              <a:t>https://ofm.wa.gov/state-human-resources/compensation-job-classes/ClassifiedJobListing</a:t>
            </a:r>
            <a:endParaRPr lang="en-US" dirty="0" smtClean="0"/>
          </a:p>
          <a:p>
            <a:pPr lvl="1"/>
            <a:r>
              <a:rPr lang="en-US" dirty="0" smtClean="0"/>
              <a:t>Director’s Review filing site and Q&amp;A’s </a:t>
            </a:r>
            <a:r>
              <a:rPr lang="en-US" dirty="0">
                <a:hlinkClick r:id="rId4"/>
              </a:rPr>
              <a:t>https://</a:t>
            </a:r>
            <a:r>
              <a:rPr lang="en-US" dirty="0" smtClean="0">
                <a:hlinkClick r:id="rId4"/>
              </a:rPr>
              <a:t>ofm.wa.gov/state-human-resources/reviews-appeals/directors-reviews</a:t>
            </a:r>
            <a:endParaRPr lang="en-US" dirty="0" smtClean="0"/>
          </a:p>
          <a:p>
            <a:pPr lvl="1"/>
            <a:r>
              <a:rPr lang="en-US" dirty="0" smtClean="0"/>
              <a:t>IT Restructure Overview </a:t>
            </a:r>
            <a:r>
              <a:rPr lang="en-US" dirty="0">
                <a:hlinkClick r:id="rId4"/>
              </a:rPr>
              <a:t>https://ofm.wa.gov/state-human-resources/reviews-appeals/directors-reviews</a:t>
            </a:r>
            <a:endParaRPr lang="en-US" dirty="0"/>
          </a:p>
        </p:txBody>
      </p:sp>
    </p:spTree>
    <p:extLst>
      <p:ext uri="{BB962C8B-B14F-4D97-AF65-F5344CB8AC3E}">
        <p14:creationId xmlns:p14="http://schemas.microsoft.com/office/powerpoint/2010/main" val="17083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36376" y="2011363"/>
            <a:ext cx="7655025" cy="4605541"/>
          </a:xfrm>
        </p:spPr>
      </p:pic>
    </p:spTree>
    <p:extLst>
      <p:ext uri="{BB962C8B-B14F-4D97-AF65-F5344CB8AC3E}">
        <p14:creationId xmlns:p14="http://schemas.microsoft.com/office/powerpoint/2010/main" val="29045987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1</a:t>
            </a:r>
            <a:r>
              <a:rPr lang="en-US" baseline="30000" dirty="0" smtClean="0"/>
              <a:t>st</a:t>
            </a:r>
            <a:r>
              <a:rPr lang="en-US" dirty="0" smtClean="0"/>
              <a:t> Steps </a:t>
            </a:r>
            <a:endParaRPr lang="en-US" dirty="0"/>
          </a:p>
        </p:txBody>
      </p:sp>
      <p:sp>
        <p:nvSpPr>
          <p:cNvPr id="5" name="Content Placeholder 4"/>
          <p:cNvSpPr>
            <a:spLocks noGrp="1"/>
          </p:cNvSpPr>
          <p:nvPr>
            <p:ph idx="1"/>
          </p:nvPr>
        </p:nvSpPr>
        <p:spPr/>
        <p:txBody>
          <a:bodyPr/>
          <a:lstStyle/>
          <a:p>
            <a:r>
              <a:rPr lang="en-US" dirty="0" smtClean="0"/>
              <a:t>The Director’s Review Office handles all appeals of re-classes statewide, not only appeals in a re-structure like this one. </a:t>
            </a:r>
          </a:p>
          <a:p>
            <a:r>
              <a:rPr lang="en-US" dirty="0" smtClean="0"/>
              <a:t>If you have appealed your classification before (say, to move from ITS 2 to ITS 3) this is the same process.</a:t>
            </a:r>
          </a:p>
          <a:p>
            <a:r>
              <a:rPr lang="en-US" dirty="0" smtClean="0"/>
              <a:t>They’ve recently streamlined in anticipation of hearing from all of you! </a:t>
            </a:r>
          </a:p>
          <a:p>
            <a:endParaRPr lang="en-US" dirty="0"/>
          </a:p>
          <a:p>
            <a:r>
              <a:rPr lang="en-US" dirty="0" smtClean="0"/>
              <a:t>Your appeal can now start with filling out a simple online form, available at </a:t>
            </a:r>
          </a:p>
          <a:p>
            <a:pPr marL="0" indent="0">
              <a:buNone/>
            </a:pPr>
            <a:r>
              <a:rPr lang="en-US" dirty="0"/>
              <a:t> </a:t>
            </a:r>
            <a:r>
              <a:rPr lang="en-US" dirty="0">
                <a:hlinkClick r:id="rId2"/>
              </a:rPr>
              <a:t>https://ofm.wa.gov/state-human-resources/reviews-appeals/directors-reviews</a:t>
            </a:r>
            <a:endParaRPr lang="en-US" dirty="0"/>
          </a:p>
        </p:txBody>
      </p:sp>
    </p:spTree>
    <p:extLst>
      <p:ext uri="{BB962C8B-B14F-4D97-AF65-F5344CB8AC3E}">
        <p14:creationId xmlns:p14="http://schemas.microsoft.com/office/powerpoint/2010/main" val="35578386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30-day appeal window</a:t>
            </a:r>
            <a:endParaRPr lang="en-US" dirty="0"/>
          </a:p>
        </p:txBody>
      </p:sp>
      <p:sp>
        <p:nvSpPr>
          <p:cNvPr id="3" name="Content Placeholder 2"/>
          <p:cNvSpPr>
            <a:spLocks noGrp="1"/>
          </p:cNvSpPr>
          <p:nvPr>
            <p:ph idx="1"/>
          </p:nvPr>
        </p:nvSpPr>
        <p:spPr/>
        <p:txBody>
          <a:bodyPr/>
          <a:lstStyle/>
          <a:p>
            <a:r>
              <a:rPr lang="en-US" b="1" dirty="0"/>
              <a:t>WAC 357-13-080</a:t>
            </a:r>
          </a:p>
          <a:p>
            <a:r>
              <a:rPr lang="en-US" b="1" dirty="0"/>
              <a:t>Can an employee request a director's review of a position review or reallocation of the employee's position?</a:t>
            </a:r>
          </a:p>
          <a:p>
            <a:r>
              <a:rPr lang="en-US" dirty="0"/>
              <a:t>An employee may request a director's review of the results of a position review or reallocation of the employee's position, per WAC</a:t>
            </a:r>
            <a:r>
              <a:rPr lang="en-US" b="1" dirty="0">
                <a:hlinkClick r:id="rId2"/>
              </a:rPr>
              <a:t>357-49-010</a:t>
            </a:r>
            <a:r>
              <a:rPr lang="en-US" dirty="0"/>
              <a:t>. The employee must request the director's review within thirty calendar days of being provided the results of a position review or the notice of reallocation.</a:t>
            </a:r>
          </a:p>
          <a:p>
            <a:pPr marL="0" indent="0" algn="ctr">
              <a:buNone/>
            </a:pPr>
            <a:r>
              <a:rPr lang="en-US" dirty="0" smtClean="0"/>
              <a:t> *  *  * </a:t>
            </a:r>
          </a:p>
          <a:p>
            <a:pPr marL="0" indent="0">
              <a:buNone/>
            </a:pPr>
            <a:r>
              <a:rPr lang="en-US" dirty="0" smtClean="0"/>
              <a:t>Because this is statutory, the Director’s Review Office CANNOT accept a late appeal, even if they want to. </a:t>
            </a:r>
            <a:endParaRPr lang="en-US" dirty="0"/>
          </a:p>
        </p:txBody>
      </p:sp>
    </p:spTree>
    <p:extLst>
      <p:ext uri="{BB962C8B-B14F-4D97-AF65-F5344CB8AC3E}">
        <p14:creationId xmlns:p14="http://schemas.microsoft.com/office/powerpoint/2010/main" val="15740294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9920" y="257282"/>
            <a:ext cx="9784080" cy="1508760"/>
          </a:xfrm>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03929" y="2011363"/>
            <a:ext cx="7796063" cy="4799152"/>
          </a:xfrm>
        </p:spPr>
      </p:pic>
    </p:spTree>
    <p:extLst>
      <p:ext uri="{BB962C8B-B14F-4D97-AF65-F5344CB8AC3E}">
        <p14:creationId xmlns:p14="http://schemas.microsoft.com/office/powerpoint/2010/main" val="41545188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6" name="Picture Placeholder 5"/>
          <p:cNvPicPr>
            <a:picLocks noGrp="1" noChangeAspect="1"/>
          </p:cNvPicPr>
          <p:nvPr>
            <p:ph type="pic" idx="1"/>
          </p:nvPr>
        </p:nvPicPr>
        <p:blipFill>
          <a:blip r:embed="rId2">
            <a:extLst>
              <a:ext uri="{28A0092B-C50C-407E-A947-70E740481C1C}">
                <a14:useLocalDpi xmlns:a14="http://schemas.microsoft.com/office/drawing/2010/main" val="0"/>
              </a:ext>
            </a:extLst>
          </a:blip>
          <a:srcRect t="11533" b="11533"/>
          <a:stretch>
            <a:fillRect/>
          </a:stretch>
        </p:blipFill>
        <p:spPr/>
      </p:pic>
      <p:sp>
        <p:nvSpPr>
          <p:cNvPr id="5" name="Text Placeholder 4"/>
          <p:cNvSpPr>
            <a:spLocks noGrp="1"/>
          </p:cNvSpPr>
          <p:nvPr>
            <p:ph type="body" sz="half" idx="2"/>
          </p:nvPr>
        </p:nvSpPr>
        <p:spPr/>
        <p:txBody>
          <a:bodyPr/>
          <a:lstStyle/>
          <a:p>
            <a:r>
              <a:rPr lang="en-US" dirty="0" smtClean="0"/>
              <a:t>Good News! </a:t>
            </a:r>
          </a:p>
          <a:p>
            <a:r>
              <a:rPr lang="en-US" dirty="0" smtClean="0"/>
              <a:t>You don’t have to provide every piece of documentation to file. </a:t>
            </a:r>
          </a:p>
          <a:p>
            <a:r>
              <a:rPr lang="en-US" dirty="0" smtClean="0"/>
              <a:t>You’ll just need your notification letter and a short written statement. </a:t>
            </a:r>
          </a:p>
          <a:p>
            <a:r>
              <a:rPr lang="en-US" dirty="0" smtClean="0"/>
              <a:t>So file this part immediately and keep working on your documentation. </a:t>
            </a:r>
            <a:endParaRPr lang="en-US" dirty="0"/>
          </a:p>
          <a:p>
            <a:endParaRPr lang="en-US" dirty="0"/>
          </a:p>
        </p:txBody>
      </p:sp>
    </p:spTree>
    <p:extLst>
      <p:ext uri="{BB962C8B-B14F-4D97-AF65-F5344CB8AC3E}">
        <p14:creationId xmlns:p14="http://schemas.microsoft.com/office/powerpoint/2010/main" val="19110511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6" name="Picture Placeholder 5"/>
          <p:cNvPicPr>
            <a:picLocks noGrp="1" noChangeAspect="1"/>
          </p:cNvPicPr>
          <p:nvPr>
            <p:ph type="pic" idx="1"/>
          </p:nvPr>
        </p:nvPicPr>
        <p:blipFill>
          <a:blip r:embed="rId2">
            <a:extLst>
              <a:ext uri="{28A0092B-C50C-407E-A947-70E740481C1C}">
                <a14:useLocalDpi xmlns:a14="http://schemas.microsoft.com/office/drawing/2010/main" val="0"/>
              </a:ext>
            </a:extLst>
          </a:blip>
          <a:srcRect t="3679" b="3679"/>
          <a:stretch>
            <a:fillRect/>
          </a:stretch>
        </p:blipFill>
        <p:spPr/>
      </p:pic>
      <p:sp>
        <p:nvSpPr>
          <p:cNvPr id="5" name="Text Placeholder 4"/>
          <p:cNvSpPr>
            <a:spLocks noGrp="1"/>
          </p:cNvSpPr>
          <p:nvPr>
            <p:ph type="body" sz="half" idx="2"/>
          </p:nvPr>
        </p:nvSpPr>
        <p:spPr/>
        <p:txBody>
          <a:bodyPr/>
          <a:lstStyle/>
          <a:p>
            <a:r>
              <a:rPr lang="en-US" dirty="0" smtClean="0"/>
              <a:t>You can use either your work or personal email for this process. </a:t>
            </a:r>
          </a:p>
          <a:p>
            <a:r>
              <a:rPr lang="en-US" dirty="0" smtClean="0"/>
              <a:t>Choose your Employer (agency or college) from the drop down menu.</a:t>
            </a:r>
          </a:p>
          <a:p>
            <a:r>
              <a:rPr lang="en-US" dirty="0" smtClean="0"/>
              <a:t>“Representative?” Choose “No” </a:t>
            </a:r>
            <a:endParaRPr lang="en-US" dirty="0"/>
          </a:p>
        </p:txBody>
      </p:sp>
    </p:spTree>
    <p:extLst>
      <p:ext uri="{BB962C8B-B14F-4D97-AF65-F5344CB8AC3E}">
        <p14:creationId xmlns:p14="http://schemas.microsoft.com/office/powerpoint/2010/main" val="12691300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TM03090430[[fn=Banded]]</Template>
  <TotalTime>647</TotalTime>
  <Words>2715</Words>
  <Application>Microsoft Office PowerPoint</Application>
  <PresentationFormat>Widescreen</PresentationFormat>
  <Paragraphs>262</Paragraphs>
  <Slides>30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Corbel</vt:lpstr>
      <vt:lpstr>Wingdings</vt:lpstr>
      <vt:lpstr>Banded</vt:lpstr>
      <vt:lpstr>Director’s Review</vt:lpstr>
      <vt:lpstr>Why this process?</vt:lpstr>
      <vt:lpstr>DIRECTOR’S REVIEW is an Appeals process run by the State Office of Financial Management, not by your Agency or College. </vt:lpstr>
      <vt:lpstr>PowerPoint Presentation</vt:lpstr>
      <vt:lpstr>1st Steps </vt:lpstr>
      <vt:lpstr>30-day appeal window</vt:lpstr>
      <vt:lpstr>PowerPoint Presentation</vt:lpstr>
      <vt:lpstr>PowerPoint Presentation</vt:lpstr>
      <vt:lpstr>PowerPoint Presentation</vt:lpstr>
      <vt:lpstr>PowerPoint Presentation</vt:lpstr>
      <vt:lpstr>PowerPoint Presentation</vt:lpstr>
      <vt:lpstr>The short statement</vt:lpstr>
      <vt:lpstr>The short statement</vt:lpstr>
      <vt:lpstr>Key terms For it user designees</vt:lpstr>
      <vt:lpstr>IT User  IT worker statement</vt:lpstr>
      <vt:lpstr>Key terms for  paraproffessional designees</vt:lpstr>
      <vt:lpstr>IT Para  IT prof statement</vt:lpstr>
      <vt:lpstr>IT Professional – level appeal</vt:lpstr>
      <vt:lpstr>Technical know-how / knowledge Entry level  journey level </vt:lpstr>
      <vt:lpstr>Technical know-how / knowledge journey level  Senior/Specialist</vt:lpstr>
      <vt:lpstr>Technical know-how / knowledge Senior/specialist   expert level </vt:lpstr>
      <vt:lpstr>scope (aka level of responsibility)</vt:lpstr>
      <vt:lpstr>Impact </vt:lpstr>
      <vt:lpstr>Problem-solving </vt:lpstr>
      <vt:lpstr>It professional – family appeal </vt:lpstr>
      <vt:lpstr>Time Spent </vt:lpstr>
      <vt:lpstr>Explaining/describing the work</vt:lpstr>
      <vt:lpstr>Customer support  sys admin</vt:lpstr>
      <vt:lpstr>Additional documentation </vt:lpstr>
      <vt:lpstr>Additional resources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Director’s Review</dc:title>
  <dc:creator>lane</dc:creator>
  <cp:lastModifiedBy>lane</cp:lastModifiedBy>
  <cp:revision>39</cp:revision>
  <cp:lastPrinted>2019-06-17T15:57:40Z</cp:lastPrinted>
  <dcterms:created xsi:type="dcterms:W3CDTF">2019-06-16T18:09:35Z</dcterms:created>
  <dcterms:modified xsi:type="dcterms:W3CDTF">2019-06-17T18:51:42Z</dcterms:modified>
</cp:coreProperties>
</file>